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4" r:id="rId1"/>
  </p:sldMasterIdLst>
  <p:notesMasterIdLst>
    <p:notesMasterId r:id="rId35"/>
  </p:notesMasterIdLst>
  <p:sldIdLst>
    <p:sldId id="256" r:id="rId2"/>
    <p:sldId id="269" r:id="rId3"/>
    <p:sldId id="307" r:id="rId4"/>
    <p:sldId id="271" r:id="rId5"/>
    <p:sldId id="297" r:id="rId6"/>
    <p:sldId id="284" r:id="rId7"/>
    <p:sldId id="274" r:id="rId8"/>
    <p:sldId id="301" r:id="rId9"/>
    <p:sldId id="285" r:id="rId10"/>
    <p:sldId id="275" r:id="rId11"/>
    <p:sldId id="302" r:id="rId12"/>
    <p:sldId id="277" r:id="rId13"/>
    <p:sldId id="278" r:id="rId14"/>
    <p:sldId id="279" r:id="rId15"/>
    <p:sldId id="280" r:id="rId16"/>
    <p:sldId id="281" r:id="rId17"/>
    <p:sldId id="309" r:id="rId18"/>
    <p:sldId id="261" r:id="rId19"/>
    <p:sldId id="262" r:id="rId20"/>
    <p:sldId id="288" r:id="rId21"/>
    <p:sldId id="313" r:id="rId22"/>
    <p:sldId id="296" r:id="rId23"/>
    <p:sldId id="264" r:id="rId24"/>
    <p:sldId id="290" r:id="rId25"/>
    <p:sldId id="291" r:id="rId26"/>
    <p:sldId id="292" r:id="rId27"/>
    <p:sldId id="293" r:id="rId28"/>
    <p:sldId id="294" r:id="rId29"/>
    <p:sldId id="295" r:id="rId30"/>
    <p:sldId id="308" r:id="rId31"/>
    <p:sldId id="311" r:id="rId32"/>
    <p:sldId id="312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2" pos="5328" userDrawn="1">
          <p15:clr>
            <a:srgbClr val="A4A3A4"/>
          </p15:clr>
        </p15:guide>
        <p15:guide id="3" pos="6312" userDrawn="1">
          <p15:clr>
            <a:srgbClr val="A4A3A4"/>
          </p15:clr>
        </p15:guide>
        <p15:guide id="4" orient="horz" pos="17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A5DF"/>
    <a:srgbClr val="79C3DF"/>
    <a:srgbClr val="E3F2F7"/>
    <a:srgbClr val="F02F48"/>
    <a:srgbClr val="D8D8D8"/>
    <a:srgbClr val="F4F5F1"/>
    <a:srgbClr val="BEBEBE"/>
    <a:srgbClr val="D75F66"/>
    <a:srgbClr val="F0F34A"/>
    <a:srgbClr val="FAF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0"/>
    <p:restoredTop sz="95687"/>
  </p:normalViewPr>
  <p:slideViewPr>
    <p:cSldViewPr snapToGrid="0" snapToObjects="1" showGuides="1">
      <p:cViewPr varScale="1">
        <p:scale>
          <a:sx n="99" d="100"/>
          <a:sy n="99" d="100"/>
        </p:scale>
        <p:origin x="1224" y="168"/>
      </p:cViewPr>
      <p:guideLst>
        <p:guide orient="horz" pos="2736"/>
        <p:guide pos="5328"/>
        <p:guide pos="6312"/>
        <p:guide orient="horz" pos="1752"/>
      </p:guideLst>
    </p:cSldViewPr>
  </p:slideViewPr>
  <p:outlineViewPr>
    <p:cViewPr>
      <p:scale>
        <a:sx n="33" d="100"/>
        <a:sy n="33" d="100"/>
      </p:scale>
      <p:origin x="0" y="-76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E5903-9561-7A4A-9FB0-8841923EA27C}" type="datetimeFigureOut">
              <a:rPr lang="en-US" smtClean="0"/>
              <a:t>4/25/21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43555-60FF-A747-9857-7F2E098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9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17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97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8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83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7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97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22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5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Name an immune cell we introduced in this class.</a:t>
            </a:r>
          </a:p>
          <a:p>
            <a:r>
              <a:rPr lang="en-US"/>
              <a:t>https://www.polleverywhere.com/free_text_polls/wW9EnYbV4VcgNdTZG77NB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3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26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93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0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94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Activation of T cell is required for which of the following (multiple choice)</a:t>
            </a:r>
          </a:p>
          <a:p>
            <a:r>
              <a:rPr lang="en-US"/>
              <a:t>https://www.polleverywhere.com/multiple_choice_polls/ELEu2RNmnR5GEsAm7wzfW?flow=Default&amp;onscreen=persist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89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92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91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32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454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5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99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047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81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Name the first three words that comes to mind when you hear the topic immune system.</a:t>
            </a:r>
          </a:p>
          <a:p>
            <a:r>
              <a:rPr lang="en-US"/>
              <a:t>https://www.polleverywhere.com/free_text_polls/IOnwhwJBG9bo69DzPpErD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20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Name one question you want to study……….............… (How does immune cells respond to allergens?)</a:t>
            </a:r>
          </a:p>
          <a:p>
            <a:r>
              <a:rPr lang="en-US"/>
              <a:t>https://www.polleverywhere.com/free_text_polls/tGdHPAi0HDlTtu76jxDOi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032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After this I know more about immune cells?</a:t>
            </a:r>
          </a:p>
          <a:p>
            <a:r>
              <a:rPr lang="en-US"/>
              <a:t>https://www.polleverywhere.com/multiple_choice_polls/epORCH9Bgk1u9ygalJb7i?flow=Default&amp;onscreen=persist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408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I am curious to learn more about immune cells?</a:t>
            </a:r>
          </a:p>
          <a:p>
            <a:r>
              <a:rPr lang="en-US"/>
              <a:t>https://www.polleverywhere.com/multiple_choice_polls/1pPGccpBK3KOsoO8sUtrg?flow=Default&amp;onscreen=persist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391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64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33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78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89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27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60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3555-60FF-A747-9857-7F2E098813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61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FB3B-5ECF-A441-A46D-4D2EE2008F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2E164-44F4-DD42-A417-AF1A354F5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733E7-DF87-AF46-92F6-12455C018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4/25/21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118FE-3B74-D946-A9F7-9E7E69A6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1C6AB-65D9-F64C-BE21-E38D585B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868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6CA5-8E52-714B-BEDC-6DD07397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D6ECE-B8F5-634A-8F5F-FE0C21694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B0726-60CB-3A40-BC6F-078AC3F4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4/25/21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7CF09-D404-074A-8CF0-E10EDC90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1929A-F138-584F-B0A1-F57137F12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95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1CF921-E36E-8148-96B0-D2988920D7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5E691-609F-D647-9784-5E4A90E1E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60CBE-C09B-CF4E-AFE0-2807A4451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4/25/21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C1680-CBE2-9345-A905-28C18A379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CD61D-A97F-6646-B55A-A9150B14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72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66C2B-E9BE-4443-8090-257FC25E4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FB3DC-91C4-0446-B92E-2C2A0A48A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DB51C-D255-6E4D-8629-45090042F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4/25/21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F7ECF-A6C7-644F-BFEF-4F1DA69EF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2BBF3-A37C-9D44-88DD-B37AF0A81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1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E550-6956-564D-8D4F-2EAEC873F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74017-B4F6-A04C-8AAC-D21D2E3A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345C9-8D87-6142-A15B-2AE549434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4/25/21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4F3E9-C909-3844-B99D-41C710F44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0E138-F8DC-0849-B6FB-C66A2917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3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3339B-C39C-B746-9906-A44094143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5B1A7-C076-CA40-953F-092866A87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646A0-5635-7644-8960-4444D99F7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407AF-0949-5847-A576-A72EAF18C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4/25/21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78267-1E0E-E845-AACF-CC20C5E7C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3062F-97B5-BC45-A747-7D4566513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287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00E63-35F9-A24E-8731-EBF3D0F8A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9D27C-A9B2-B740-8D86-0620775AA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4" indent="0">
              <a:buNone/>
              <a:defRPr sz="2000" b="1"/>
            </a:lvl2pPr>
            <a:lvl3pPr marL="914428" indent="0">
              <a:buNone/>
              <a:defRPr sz="1800" b="1"/>
            </a:lvl3pPr>
            <a:lvl4pPr marL="1371643" indent="0">
              <a:buNone/>
              <a:defRPr sz="1600" b="1"/>
            </a:lvl4pPr>
            <a:lvl5pPr marL="1828857" indent="0">
              <a:buNone/>
              <a:defRPr sz="1600" b="1"/>
            </a:lvl5pPr>
            <a:lvl6pPr marL="2286071" indent="0">
              <a:buNone/>
              <a:defRPr sz="1600" b="1"/>
            </a:lvl6pPr>
            <a:lvl7pPr marL="2743285" indent="0">
              <a:buNone/>
              <a:defRPr sz="1600" b="1"/>
            </a:lvl7pPr>
            <a:lvl8pPr marL="3200500" indent="0">
              <a:buNone/>
              <a:defRPr sz="1600" b="1"/>
            </a:lvl8pPr>
            <a:lvl9pPr marL="36577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0A352-9281-8C41-B4C1-0ADC06B9B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4AF51-5DCF-DA45-849E-74831A2F9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4" indent="0">
              <a:buNone/>
              <a:defRPr sz="2000" b="1"/>
            </a:lvl2pPr>
            <a:lvl3pPr marL="914428" indent="0">
              <a:buNone/>
              <a:defRPr sz="1800" b="1"/>
            </a:lvl3pPr>
            <a:lvl4pPr marL="1371643" indent="0">
              <a:buNone/>
              <a:defRPr sz="1600" b="1"/>
            </a:lvl4pPr>
            <a:lvl5pPr marL="1828857" indent="0">
              <a:buNone/>
              <a:defRPr sz="1600" b="1"/>
            </a:lvl5pPr>
            <a:lvl6pPr marL="2286071" indent="0">
              <a:buNone/>
              <a:defRPr sz="1600" b="1"/>
            </a:lvl6pPr>
            <a:lvl7pPr marL="2743285" indent="0">
              <a:buNone/>
              <a:defRPr sz="1600" b="1"/>
            </a:lvl7pPr>
            <a:lvl8pPr marL="3200500" indent="0">
              <a:buNone/>
              <a:defRPr sz="1600" b="1"/>
            </a:lvl8pPr>
            <a:lvl9pPr marL="36577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B35B29-4B90-7D44-8D47-C9FA322A3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B55FFD-D5A6-DB40-8787-66C3AA4A1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4/25/21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FBE24E-82B1-C046-921D-19A7A650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1F4F47-C087-1444-AF54-F4B50790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0379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76FA-9B62-AD41-8D6B-9E972EE01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0E6BB-32E5-C843-B641-91B7E5431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4/25/21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84D85-F938-C644-8E43-6D174D3B6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B1629-8B3C-DB43-A433-FC65E7197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320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F97294-5A6D-3245-A76A-7FD34C0DE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4/25/21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D34111-E910-F84A-BD98-F11C7DB91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40564-DB82-0B46-952C-284C7385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2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6760-CE6A-EC4C-A6F9-E92969EE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B2997-B9C8-2445-8C7D-B3243BECE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F8E79-55AB-E64C-88CA-709C60DBF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4" indent="0">
              <a:buNone/>
              <a:defRPr sz="1400"/>
            </a:lvl2pPr>
            <a:lvl3pPr marL="914428" indent="0">
              <a:buNone/>
              <a:defRPr sz="1200"/>
            </a:lvl3pPr>
            <a:lvl4pPr marL="1371643" indent="0">
              <a:buNone/>
              <a:defRPr sz="1000"/>
            </a:lvl4pPr>
            <a:lvl5pPr marL="1828857" indent="0">
              <a:buNone/>
              <a:defRPr sz="1000"/>
            </a:lvl5pPr>
            <a:lvl6pPr marL="2286071" indent="0">
              <a:buNone/>
              <a:defRPr sz="1000"/>
            </a:lvl6pPr>
            <a:lvl7pPr marL="2743285" indent="0">
              <a:buNone/>
              <a:defRPr sz="1000"/>
            </a:lvl7pPr>
            <a:lvl8pPr marL="3200500" indent="0">
              <a:buNone/>
              <a:defRPr sz="1000"/>
            </a:lvl8pPr>
            <a:lvl9pPr marL="365771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C02B4-B010-F346-A449-B891E4FC4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4/25/21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13D23-4394-6841-A31E-27A8FCC6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B1DE6-534B-664E-81C3-054F41EDB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2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6E277-B842-0544-8A9F-12A2F6CA3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AFDC28-C311-EC47-8FCE-1F271013A7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4" indent="0">
              <a:buNone/>
              <a:defRPr sz="2800"/>
            </a:lvl2pPr>
            <a:lvl3pPr marL="914428" indent="0">
              <a:buNone/>
              <a:defRPr sz="2400"/>
            </a:lvl3pPr>
            <a:lvl4pPr marL="1371643" indent="0">
              <a:buNone/>
              <a:defRPr sz="2000"/>
            </a:lvl4pPr>
            <a:lvl5pPr marL="1828857" indent="0">
              <a:buNone/>
              <a:defRPr sz="2000"/>
            </a:lvl5pPr>
            <a:lvl6pPr marL="2286071" indent="0">
              <a:buNone/>
              <a:defRPr sz="2000"/>
            </a:lvl6pPr>
            <a:lvl7pPr marL="2743285" indent="0">
              <a:buNone/>
              <a:defRPr sz="2000"/>
            </a:lvl7pPr>
            <a:lvl8pPr marL="3200500" indent="0">
              <a:buNone/>
              <a:defRPr sz="2000"/>
            </a:lvl8pPr>
            <a:lvl9pPr marL="365771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3C9BF-8A90-AF4B-820A-C2223283F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4" indent="0">
              <a:buNone/>
              <a:defRPr sz="1400"/>
            </a:lvl2pPr>
            <a:lvl3pPr marL="914428" indent="0">
              <a:buNone/>
              <a:defRPr sz="1200"/>
            </a:lvl3pPr>
            <a:lvl4pPr marL="1371643" indent="0">
              <a:buNone/>
              <a:defRPr sz="1000"/>
            </a:lvl4pPr>
            <a:lvl5pPr marL="1828857" indent="0">
              <a:buNone/>
              <a:defRPr sz="1000"/>
            </a:lvl5pPr>
            <a:lvl6pPr marL="2286071" indent="0">
              <a:buNone/>
              <a:defRPr sz="1000"/>
            </a:lvl6pPr>
            <a:lvl7pPr marL="2743285" indent="0">
              <a:buNone/>
              <a:defRPr sz="1000"/>
            </a:lvl7pPr>
            <a:lvl8pPr marL="3200500" indent="0">
              <a:buNone/>
              <a:defRPr sz="1000"/>
            </a:lvl8pPr>
            <a:lvl9pPr marL="365771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BD57E-931C-4D4F-995A-7423E4702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4/25/21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CCC4C-2707-1F48-9478-F1491601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20A7E-961D-9341-90CC-946A3B5F9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6444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0715C8-C947-4D4B-944D-0A6F3CAF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99EAC-00D3-0A4E-9099-DF3C13C1B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7D9B3-90A4-E944-8C34-B392CAAAD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4/25/21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6CA70-8F8B-9E44-80E2-00D96BCEA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5EEC1-F85F-A944-B201-85247A7F9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30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lev.com/teachingpoll81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E06ACBB-967A-5944-BE00-0897153556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Orchi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Anannya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Ph.D. Candidate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August Lab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BBS Program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B8E62E-8519-7248-803B-65A9FC8F73CC}"/>
              </a:ext>
            </a:extLst>
          </p:cNvPr>
          <p:cNvSpPr/>
          <p:nvPr/>
        </p:nvSpPr>
        <p:spPr>
          <a:xfrm>
            <a:off x="0" y="3"/>
            <a:ext cx="12192000" cy="6857999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Stronger together: </a:t>
            </a:r>
          </a:p>
          <a:p>
            <a:pPr algn="ctr"/>
            <a:r>
              <a:rPr lang="en-US" sz="5400" b="1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Diversity in the Immune System</a:t>
            </a:r>
            <a:endParaRPr lang="en-US" sz="4800" dirty="0">
              <a:solidFill>
                <a:srgbClr val="79C3D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 err="1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Orchi</a:t>
            </a:r>
            <a:r>
              <a:rPr lang="en-US" sz="24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Anannya</a:t>
            </a:r>
            <a:endParaRPr lang="en-US" sz="24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D75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Ph.D. Candidate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D75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dirty="0">
              <a:solidFill>
                <a:srgbClr val="79C3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517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44C28F2D-E264-F443-B1F3-B964132D9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7EDCE1-CEDB-4248-900E-9BD72BBAF449}"/>
              </a:ext>
            </a:extLst>
          </p:cNvPr>
          <p:cNvSpPr txBox="1">
            <a:spLocks/>
          </p:cNvSpPr>
          <p:nvPr/>
        </p:nvSpPr>
        <p:spPr>
          <a:xfrm>
            <a:off x="391890" y="1645697"/>
            <a:ext cx="11419439" cy="43893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Dendritic cell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 cell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 cell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CFA66-CDF5-8B4A-ACC8-7116B8E3D17A}"/>
              </a:ext>
            </a:extLst>
          </p:cNvPr>
          <p:cNvSpPr txBox="1"/>
          <p:nvPr/>
        </p:nvSpPr>
        <p:spPr>
          <a:xfrm>
            <a:off x="8019538" y="1075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B85D3D-89FF-9042-BCBF-4638AEA08085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 Cell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71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1CFA66-CDF5-8B4A-ACC8-7116B8E3D17A}"/>
              </a:ext>
            </a:extLst>
          </p:cNvPr>
          <p:cNvSpPr txBox="1"/>
          <p:nvPr/>
        </p:nvSpPr>
        <p:spPr>
          <a:xfrm>
            <a:off x="8019538" y="1075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B85D3D-89FF-9042-BCBF-4638AEA08085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 Cell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0324D646-19C9-AA47-A897-78C2D493DF7D}"/>
              </a:ext>
            </a:extLst>
          </p:cNvPr>
          <p:cNvSpPr/>
          <p:nvPr/>
        </p:nvSpPr>
        <p:spPr>
          <a:xfrm>
            <a:off x="6882150" y="1358733"/>
            <a:ext cx="4689240" cy="4893321"/>
          </a:xfrm>
          <a:prstGeom prst="teardrop">
            <a:avLst/>
          </a:prstGeom>
          <a:gradFill flip="none" rotWithShape="1">
            <a:gsLst>
              <a:gs pos="0">
                <a:schemeClr val="bg1"/>
              </a:gs>
              <a:gs pos="65000">
                <a:schemeClr val="bg1"/>
              </a:gs>
              <a:gs pos="85000">
                <a:srgbClr val="F4F5F1"/>
              </a:gs>
              <a:gs pos="100000">
                <a:srgbClr val="D8D8D8"/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79C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EE738A-3E9F-9142-8797-EF42CCBB8984}"/>
              </a:ext>
            </a:extLst>
          </p:cNvPr>
          <p:cNvSpPr txBox="1">
            <a:spLocks/>
          </p:cNvSpPr>
          <p:nvPr/>
        </p:nvSpPr>
        <p:spPr>
          <a:xfrm>
            <a:off x="391888" y="1645697"/>
            <a:ext cx="4689240" cy="43893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Originates in Thymus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be CD8 positive T cell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kills infected cells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be CD4 positive T cell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helps or regulates function of other T and B cells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40EF77-BAFC-2146-B5ED-ABD0B9AF6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428"/>
          <a:stretch/>
        </p:blipFill>
        <p:spPr>
          <a:xfrm>
            <a:off x="8361693" y="2643137"/>
            <a:ext cx="1931841" cy="23245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A0D12B-C86F-6E47-87A0-FD75EA5A2325}"/>
              </a:ext>
            </a:extLst>
          </p:cNvPr>
          <p:cNvSpPr/>
          <p:nvPr/>
        </p:nvSpPr>
        <p:spPr>
          <a:xfrm>
            <a:off x="8242664" y="5120643"/>
            <a:ext cx="2050868" cy="444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cell Receptor</a:t>
            </a:r>
          </a:p>
        </p:txBody>
      </p:sp>
    </p:spTree>
    <p:extLst>
      <p:ext uri="{BB962C8B-B14F-4D97-AF65-F5344CB8AC3E}">
        <p14:creationId xmlns:p14="http://schemas.microsoft.com/office/powerpoint/2010/main" val="3844463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2110D0-E148-2148-AA22-EE2656F4C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68" r="43337"/>
          <a:stretch/>
        </p:blipFill>
        <p:spPr>
          <a:xfrm>
            <a:off x="2703443" y="1091863"/>
            <a:ext cx="4974109" cy="233713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D6C0766-B1EE-7844-AA53-9640FDB30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177" y="3638011"/>
            <a:ext cx="8053934" cy="3089361"/>
          </a:xfrm>
        </p:spPr>
        <p:txBody>
          <a:bodyPr>
            <a:normAutofit lnSpcReduction="10000"/>
          </a:bodyPr>
          <a:lstStyle/>
          <a:p>
            <a:pPr>
              <a:lnSpc>
                <a:spcPct val="17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CD8 positive T cell </a:t>
            </a:r>
          </a:p>
          <a:p>
            <a:pPr>
              <a:lnSpc>
                <a:spcPct val="17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CD4 positive T cell</a:t>
            </a:r>
          </a:p>
          <a:p>
            <a:pPr lvl="1">
              <a:lnSpc>
                <a:spcPct val="17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elper type 1 (T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</a:p>
          <a:p>
            <a:pPr lvl="1">
              <a:lnSpc>
                <a:spcPct val="17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elper type 2 (T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</a:p>
          <a:p>
            <a:pPr lvl="1">
              <a:lnSpc>
                <a:spcPct val="17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ulatory cell (Treg)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97DD52-6A97-4C4B-999A-DC8879801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511"/>
          <a:stretch/>
        </p:blipFill>
        <p:spPr>
          <a:xfrm>
            <a:off x="7638357" y="1091863"/>
            <a:ext cx="1627015" cy="23371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747EFC-F2F8-5442-A489-72F5A7B9B6FE}"/>
              </a:ext>
            </a:extLst>
          </p:cNvPr>
          <p:cNvSpPr/>
          <p:nvPr/>
        </p:nvSpPr>
        <p:spPr>
          <a:xfrm>
            <a:off x="2703441" y="1091863"/>
            <a:ext cx="6561928" cy="23371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5A6F2F-A870-9F42-94C8-5F8FC9CAC16B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 Cell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6BFAFE5-8C4D-6641-A24E-D63E8538EE2B}"/>
              </a:ext>
            </a:extLst>
          </p:cNvPr>
          <p:cNvSpPr txBox="1">
            <a:spLocks/>
          </p:cNvSpPr>
          <p:nvPr/>
        </p:nvSpPr>
        <p:spPr>
          <a:xfrm>
            <a:off x="2850990" y="1125697"/>
            <a:ext cx="1383078" cy="678901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CD8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3AE156-B1D2-9846-A309-06FD2689034D}"/>
              </a:ext>
            </a:extLst>
          </p:cNvPr>
          <p:cNvSpPr txBox="1">
            <a:spLocks/>
          </p:cNvSpPr>
          <p:nvPr/>
        </p:nvSpPr>
        <p:spPr>
          <a:xfrm>
            <a:off x="4479359" y="1125697"/>
            <a:ext cx="1383078" cy="678901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CD4 T</a:t>
            </a:r>
            <a:r>
              <a:rPr lang="en-US" sz="1800" baseline="-25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4203C4C-02B2-8343-9D43-D1317F48420A}"/>
              </a:ext>
            </a:extLst>
          </p:cNvPr>
          <p:cNvSpPr txBox="1">
            <a:spLocks/>
          </p:cNvSpPr>
          <p:nvPr/>
        </p:nvSpPr>
        <p:spPr>
          <a:xfrm>
            <a:off x="6107729" y="1125697"/>
            <a:ext cx="1383078" cy="678901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CD4 T</a:t>
            </a:r>
            <a:r>
              <a:rPr lang="en-US" sz="1800" baseline="-25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D9B2F99-3181-694E-AE95-18F6CBE362F2}"/>
              </a:ext>
            </a:extLst>
          </p:cNvPr>
          <p:cNvSpPr txBox="1">
            <a:spLocks/>
          </p:cNvSpPr>
          <p:nvPr/>
        </p:nvSpPr>
        <p:spPr>
          <a:xfrm>
            <a:off x="7754759" y="1125697"/>
            <a:ext cx="1383078" cy="678901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CD4 T</a:t>
            </a:r>
            <a:r>
              <a:rPr lang="en-US" sz="1800" baseline="-25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</a:t>
            </a:r>
          </a:p>
        </p:txBody>
      </p:sp>
    </p:spTree>
    <p:extLst>
      <p:ext uri="{BB962C8B-B14F-4D97-AF65-F5344CB8AC3E}">
        <p14:creationId xmlns:p14="http://schemas.microsoft.com/office/powerpoint/2010/main" val="4223327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039556-A916-4B48-BF2F-390E1A508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" t="8036" r="1229" b="1339"/>
          <a:stretch/>
        </p:blipFill>
        <p:spPr>
          <a:xfrm>
            <a:off x="2646381" y="1149532"/>
            <a:ext cx="9026434" cy="5303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E5588-3B77-F740-98C0-F06295C630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99" r="15133" b="28254"/>
          <a:stretch/>
        </p:blipFill>
        <p:spPr>
          <a:xfrm>
            <a:off x="574765" y="1149534"/>
            <a:ext cx="1967114" cy="53035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EA61C4-DF39-8549-ACFB-7BBF385E2624}"/>
              </a:ext>
            </a:extLst>
          </p:cNvPr>
          <p:cNvSpPr/>
          <p:nvPr/>
        </p:nvSpPr>
        <p:spPr>
          <a:xfrm>
            <a:off x="574764" y="6178379"/>
            <a:ext cx="1956816" cy="248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5103A4-141A-E149-B2C7-6AB77F57F2E3}"/>
              </a:ext>
            </a:extLst>
          </p:cNvPr>
          <p:cNvSpPr/>
          <p:nvPr/>
        </p:nvSpPr>
        <p:spPr>
          <a:xfrm flipH="1">
            <a:off x="2633319" y="1061806"/>
            <a:ext cx="9255472" cy="554735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947126-336A-B948-8460-BCF5C3993111}"/>
              </a:ext>
            </a:extLst>
          </p:cNvPr>
          <p:cNvSpPr txBox="1">
            <a:spLocks/>
          </p:cNvSpPr>
          <p:nvPr/>
        </p:nvSpPr>
        <p:spPr>
          <a:xfrm>
            <a:off x="8112037" y="1332412"/>
            <a:ext cx="3971109" cy="47026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CD8 positive T cell 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90D821-B351-C349-BFE9-C198F46C3D26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 Cell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914CB8D-5C16-484E-BE10-BCB5F37F7D57}"/>
              </a:ext>
            </a:extLst>
          </p:cNvPr>
          <p:cNvSpPr txBox="1">
            <a:spLocks/>
          </p:cNvSpPr>
          <p:nvPr/>
        </p:nvSpPr>
        <p:spPr>
          <a:xfrm>
            <a:off x="574764" y="1149531"/>
            <a:ext cx="1956816" cy="369780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Cytotoxic Killer T cell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21966F-15F4-4942-AB2C-1AB48510A950}"/>
              </a:ext>
            </a:extLst>
          </p:cNvPr>
          <p:cNvSpPr txBox="1"/>
          <p:nvPr/>
        </p:nvSpPr>
        <p:spPr>
          <a:xfrm>
            <a:off x="896584" y="3445022"/>
            <a:ext cx="13349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Infected Cell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F2CBEF-615A-684A-8F4C-563FFA486A51}"/>
              </a:ext>
            </a:extLst>
          </p:cNvPr>
          <p:cNvSpPr txBox="1"/>
          <p:nvPr/>
        </p:nvSpPr>
        <p:spPr>
          <a:xfrm>
            <a:off x="885678" y="5921901"/>
            <a:ext cx="13349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Apoptotic Cell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C0BD99-16D4-DA40-815F-C6236BADB16E}"/>
              </a:ext>
            </a:extLst>
          </p:cNvPr>
          <p:cNvSpPr txBox="1"/>
          <p:nvPr/>
        </p:nvSpPr>
        <p:spPr>
          <a:xfrm>
            <a:off x="709214" y="2220556"/>
            <a:ext cx="46644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8746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039556-A916-4B48-BF2F-390E1A508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" t="8036" r="1229" b="1339"/>
          <a:stretch/>
        </p:blipFill>
        <p:spPr>
          <a:xfrm>
            <a:off x="2646381" y="1149532"/>
            <a:ext cx="9026434" cy="5303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E5588-3B77-F740-98C0-F06295C630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99" r="15133" b="28254"/>
          <a:stretch/>
        </p:blipFill>
        <p:spPr>
          <a:xfrm>
            <a:off x="574765" y="1149534"/>
            <a:ext cx="1967114" cy="53035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EA61C4-DF39-8549-ACFB-7BBF385E2624}"/>
              </a:ext>
            </a:extLst>
          </p:cNvPr>
          <p:cNvSpPr/>
          <p:nvPr/>
        </p:nvSpPr>
        <p:spPr>
          <a:xfrm>
            <a:off x="574764" y="6178379"/>
            <a:ext cx="1956816" cy="248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423774-3C3B-0C44-BBBF-05AB15EC37EF}"/>
              </a:ext>
            </a:extLst>
          </p:cNvPr>
          <p:cNvSpPr/>
          <p:nvPr/>
        </p:nvSpPr>
        <p:spPr>
          <a:xfrm flipH="1">
            <a:off x="4297680" y="1031969"/>
            <a:ext cx="7589520" cy="554735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6A08C8-0E14-0046-A83B-8EA1A47AFDEB}"/>
              </a:ext>
            </a:extLst>
          </p:cNvPr>
          <p:cNvSpPr txBox="1">
            <a:spLocks/>
          </p:cNvSpPr>
          <p:nvPr/>
        </p:nvSpPr>
        <p:spPr>
          <a:xfrm>
            <a:off x="8112037" y="1332412"/>
            <a:ext cx="3971109" cy="47026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CD8 positive T cell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CD4 positive T cell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elper type 1 (T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</a:p>
          <a:p>
            <a:pPr marL="457214" lvl="1" indent="0">
              <a:lnSpc>
                <a:spcPct val="150000"/>
              </a:lnSpc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CE0C4-2763-4A43-B8BD-C4B4034E2995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 Cell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6026930-6B8A-AC4C-9466-2AD1C4BA0BAD}"/>
              </a:ext>
            </a:extLst>
          </p:cNvPr>
          <p:cNvSpPr txBox="1">
            <a:spLocks/>
          </p:cNvSpPr>
          <p:nvPr/>
        </p:nvSpPr>
        <p:spPr>
          <a:xfrm>
            <a:off x="574764" y="1149531"/>
            <a:ext cx="1956816" cy="369780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Cytotoxic Killer T cell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3B2C1A-3460-4F4D-9623-48DA14B5E9BB}"/>
              </a:ext>
            </a:extLst>
          </p:cNvPr>
          <p:cNvSpPr txBox="1">
            <a:spLocks/>
          </p:cNvSpPr>
          <p:nvPr/>
        </p:nvSpPr>
        <p:spPr>
          <a:xfrm>
            <a:off x="2646384" y="1149531"/>
            <a:ext cx="1641001" cy="369780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B9CDD-6A38-574E-89D3-FE3E26DFE9CD}"/>
              </a:ext>
            </a:extLst>
          </p:cNvPr>
          <p:cNvSpPr txBox="1"/>
          <p:nvPr/>
        </p:nvSpPr>
        <p:spPr>
          <a:xfrm>
            <a:off x="896584" y="3445022"/>
            <a:ext cx="13349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Infected Cell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D667BD-98F0-2542-9314-08901F84AB15}"/>
              </a:ext>
            </a:extLst>
          </p:cNvPr>
          <p:cNvSpPr txBox="1"/>
          <p:nvPr/>
        </p:nvSpPr>
        <p:spPr>
          <a:xfrm>
            <a:off x="885678" y="5921901"/>
            <a:ext cx="13349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Apoptotic Cell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2740F8-E5A6-5545-9A5D-E1855E23E034}"/>
              </a:ext>
            </a:extLst>
          </p:cNvPr>
          <p:cNvSpPr txBox="1"/>
          <p:nvPr/>
        </p:nvSpPr>
        <p:spPr>
          <a:xfrm>
            <a:off x="709214" y="2220556"/>
            <a:ext cx="46644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8CD96F-CFA5-E349-B76D-45610B5C5330}"/>
              </a:ext>
            </a:extLst>
          </p:cNvPr>
          <p:cNvSpPr txBox="1"/>
          <p:nvPr/>
        </p:nvSpPr>
        <p:spPr>
          <a:xfrm>
            <a:off x="2766749" y="6041039"/>
            <a:ext cx="13349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 Bacteria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65EB61-145F-AC4E-B744-0E3057AB0EBB}"/>
              </a:ext>
            </a:extLst>
          </p:cNvPr>
          <p:cNvSpPr txBox="1"/>
          <p:nvPr/>
        </p:nvSpPr>
        <p:spPr>
          <a:xfrm>
            <a:off x="3741423" y="3753220"/>
            <a:ext cx="4517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C401B0-E6E5-CF4D-8F3E-38DB73D05698}"/>
              </a:ext>
            </a:extLst>
          </p:cNvPr>
          <p:cNvSpPr txBox="1"/>
          <p:nvPr/>
        </p:nvSpPr>
        <p:spPr>
          <a:xfrm>
            <a:off x="2655916" y="3994870"/>
            <a:ext cx="97011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Macrophage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B7179D-B3E0-D445-846B-EEDD5667D350}"/>
              </a:ext>
            </a:extLst>
          </p:cNvPr>
          <p:cNvSpPr txBox="1"/>
          <p:nvPr/>
        </p:nvSpPr>
        <p:spPr>
          <a:xfrm>
            <a:off x="3555277" y="3888376"/>
            <a:ext cx="72063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67F10C-A3D6-9341-A5D3-BFDF17D4C15F}"/>
              </a:ext>
            </a:extLst>
          </p:cNvPr>
          <p:cNvSpPr txBox="1"/>
          <p:nvPr/>
        </p:nvSpPr>
        <p:spPr>
          <a:xfrm>
            <a:off x="2716049" y="2579371"/>
            <a:ext cx="58232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IFN</a:t>
            </a:r>
            <a:r>
              <a:rPr lang="el-GR" sz="9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endParaRPr lang="en-US" sz="8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316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039556-A916-4B48-BF2F-390E1A508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" t="8036" r="1229" b="1339"/>
          <a:stretch/>
        </p:blipFill>
        <p:spPr>
          <a:xfrm>
            <a:off x="2646381" y="1149532"/>
            <a:ext cx="9026434" cy="5303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E5588-3B77-F740-98C0-F06295C630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99" r="15133" b="28254"/>
          <a:stretch/>
        </p:blipFill>
        <p:spPr>
          <a:xfrm>
            <a:off x="574765" y="1149534"/>
            <a:ext cx="1967114" cy="53035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EA61C4-DF39-8549-ACFB-7BBF385E2624}"/>
              </a:ext>
            </a:extLst>
          </p:cNvPr>
          <p:cNvSpPr/>
          <p:nvPr/>
        </p:nvSpPr>
        <p:spPr>
          <a:xfrm>
            <a:off x="574764" y="6178379"/>
            <a:ext cx="1956816" cy="248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EDF6BC-7D38-C64F-ACFF-45D579975156}"/>
              </a:ext>
            </a:extLst>
          </p:cNvPr>
          <p:cNvSpPr/>
          <p:nvPr/>
        </p:nvSpPr>
        <p:spPr>
          <a:xfrm flipH="1">
            <a:off x="6165668" y="1031969"/>
            <a:ext cx="5695406" cy="554735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46F830-41DB-2648-BFD8-D2FD15E1459F}"/>
              </a:ext>
            </a:extLst>
          </p:cNvPr>
          <p:cNvSpPr txBox="1">
            <a:spLocks/>
          </p:cNvSpPr>
          <p:nvPr/>
        </p:nvSpPr>
        <p:spPr>
          <a:xfrm>
            <a:off x="8112037" y="1332412"/>
            <a:ext cx="3971109" cy="47026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CD8 positive T cell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CD4 positive T cell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elper type 1 (T</a:t>
            </a:r>
            <a:r>
              <a:rPr lang="en-US" sz="2000" baseline="-25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elper type 2 (T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</a:p>
          <a:p>
            <a:pPr marL="457214" lvl="1" indent="0">
              <a:lnSpc>
                <a:spcPct val="150000"/>
              </a:lnSpc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A10799-7433-1147-9E26-A57D9D1D701A}"/>
              </a:ext>
            </a:extLst>
          </p:cNvPr>
          <p:cNvSpPr/>
          <p:nvPr/>
        </p:nvSpPr>
        <p:spPr>
          <a:xfrm>
            <a:off x="4833260" y="3696789"/>
            <a:ext cx="235131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28466A-A26B-5246-835B-AC4FC644D886}"/>
              </a:ext>
            </a:extLst>
          </p:cNvPr>
          <p:cNvSpPr/>
          <p:nvPr/>
        </p:nvSpPr>
        <p:spPr>
          <a:xfrm>
            <a:off x="4477949" y="4519751"/>
            <a:ext cx="1605697" cy="1907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B0ADFA-976B-4D4A-9ED0-3F6D030BD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388" y="4571144"/>
            <a:ext cx="1104686" cy="17040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6531F7-0E52-F444-940A-7899A5101D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20" b="4318"/>
          <a:stretch/>
        </p:blipFill>
        <p:spPr>
          <a:xfrm>
            <a:off x="4699035" y="2856720"/>
            <a:ext cx="1061687" cy="13481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02B9D3-042B-384A-9241-93FC404B2EE1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 Cell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726F21-49CC-534C-9317-0799DB7C688D}"/>
              </a:ext>
            </a:extLst>
          </p:cNvPr>
          <p:cNvSpPr/>
          <p:nvPr/>
        </p:nvSpPr>
        <p:spPr>
          <a:xfrm>
            <a:off x="4295121" y="1023261"/>
            <a:ext cx="142657" cy="57041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848DFD9-C24C-C447-8D8B-EAB068DB2B84}"/>
              </a:ext>
            </a:extLst>
          </p:cNvPr>
          <p:cNvSpPr txBox="1">
            <a:spLocks/>
          </p:cNvSpPr>
          <p:nvPr/>
        </p:nvSpPr>
        <p:spPr>
          <a:xfrm>
            <a:off x="574764" y="1149531"/>
            <a:ext cx="1956816" cy="369780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Cytotoxic Killer T cell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7EF436A-AEBC-8747-A921-D3C6E3E15150}"/>
              </a:ext>
            </a:extLst>
          </p:cNvPr>
          <p:cNvSpPr txBox="1">
            <a:spLocks/>
          </p:cNvSpPr>
          <p:nvPr/>
        </p:nvSpPr>
        <p:spPr>
          <a:xfrm>
            <a:off x="2646384" y="1149531"/>
            <a:ext cx="1641001" cy="369780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B272314-9497-4146-8ED2-F98480F1DF16}"/>
              </a:ext>
            </a:extLst>
          </p:cNvPr>
          <p:cNvSpPr txBox="1">
            <a:spLocks/>
          </p:cNvSpPr>
          <p:nvPr/>
        </p:nvSpPr>
        <p:spPr>
          <a:xfrm>
            <a:off x="4460292" y="1151540"/>
            <a:ext cx="1682496" cy="369780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097EE3-E280-3B45-B285-A9FBC8D029DF}"/>
              </a:ext>
            </a:extLst>
          </p:cNvPr>
          <p:cNvSpPr txBox="1"/>
          <p:nvPr/>
        </p:nvSpPr>
        <p:spPr>
          <a:xfrm>
            <a:off x="896584" y="3445022"/>
            <a:ext cx="13349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Infected Cell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AAC930-26DB-E148-9A86-F2BF5365C73D}"/>
              </a:ext>
            </a:extLst>
          </p:cNvPr>
          <p:cNvSpPr txBox="1"/>
          <p:nvPr/>
        </p:nvSpPr>
        <p:spPr>
          <a:xfrm>
            <a:off x="885678" y="5921901"/>
            <a:ext cx="13349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Apoptotic Cell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0DB4EF-8C40-0343-98F8-EC564C84806B}"/>
              </a:ext>
            </a:extLst>
          </p:cNvPr>
          <p:cNvSpPr txBox="1"/>
          <p:nvPr/>
        </p:nvSpPr>
        <p:spPr>
          <a:xfrm>
            <a:off x="709214" y="2220556"/>
            <a:ext cx="46644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96769-488A-1141-8B57-0E91BE303F76}"/>
              </a:ext>
            </a:extLst>
          </p:cNvPr>
          <p:cNvSpPr txBox="1"/>
          <p:nvPr/>
        </p:nvSpPr>
        <p:spPr>
          <a:xfrm>
            <a:off x="2766749" y="6041039"/>
            <a:ext cx="13349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 Bacteria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309072-D23B-7746-AFC1-594095127582}"/>
              </a:ext>
            </a:extLst>
          </p:cNvPr>
          <p:cNvSpPr txBox="1"/>
          <p:nvPr/>
        </p:nvSpPr>
        <p:spPr>
          <a:xfrm>
            <a:off x="3741423" y="3753220"/>
            <a:ext cx="4517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01C91A-89BD-8E4D-A3F9-52A13DEAE509}"/>
              </a:ext>
            </a:extLst>
          </p:cNvPr>
          <p:cNvSpPr txBox="1"/>
          <p:nvPr/>
        </p:nvSpPr>
        <p:spPr>
          <a:xfrm>
            <a:off x="2655916" y="3994870"/>
            <a:ext cx="97011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Macrophage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F1078F-CFB8-374B-A41B-841E4C05A691}"/>
              </a:ext>
            </a:extLst>
          </p:cNvPr>
          <p:cNvSpPr txBox="1"/>
          <p:nvPr/>
        </p:nvSpPr>
        <p:spPr>
          <a:xfrm>
            <a:off x="3555277" y="3888376"/>
            <a:ext cx="72063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87FA0C-B772-2343-BF9E-C129A83CEF66}"/>
              </a:ext>
            </a:extLst>
          </p:cNvPr>
          <p:cNvSpPr txBox="1"/>
          <p:nvPr/>
        </p:nvSpPr>
        <p:spPr>
          <a:xfrm>
            <a:off x="2716049" y="2579371"/>
            <a:ext cx="58232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IFN</a:t>
            </a:r>
            <a:r>
              <a:rPr lang="el-GR" sz="9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endParaRPr lang="en-US" sz="8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98444D-BEAB-8747-86BD-F2F4946357CC}"/>
              </a:ext>
            </a:extLst>
          </p:cNvPr>
          <p:cNvSpPr txBox="1"/>
          <p:nvPr/>
        </p:nvSpPr>
        <p:spPr>
          <a:xfrm>
            <a:off x="4746548" y="3964141"/>
            <a:ext cx="93579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881308-8570-5843-B2B8-B5EE56DFFCC8}"/>
              </a:ext>
            </a:extLst>
          </p:cNvPr>
          <p:cNvSpPr txBox="1"/>
          <p:nvPr/>
        </p:nvSpPr>
        <p:spPr>
          <a:xfrm>
            <a:off x="4500529" y="6064960"/>
            <a:ext cx="156935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 Production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0F27D2-D8AB-EA4A-95AB-74693FED0611}"/>
              </a:ext>
            </a:extLst>
          </p:cNvPr>
          <p:cNvSpPr txBox="1"/>
          <p:nvPr/>
        </p:nvSpPr>
        <p:spPr>
          <a:xfrm>
            <a:off x="4665808" y="2582396"/>
            <a:ext cx="121958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IL4, IL5, IL13</a:t>
            </a:r>
          </a:p>
        </p:txBody>
      </p:sp>
    </p:spTree>
    <p:extLst>
      <p:ext uri="{BB962C8B-B14F-4D97-AF65-F5344CB8AC3E}">
        <p14:creationId xmlns:p14="http://schemas.microsoft.com/office/powerpoint/2010/main" val="3808291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EA61C4-DF39-8549-ACFB-7BBF385E2624}"/>
              </a:ext>
            </a:extLst>
          </p:cNvPr>
          <p:cNvSpPr/>
          <p:nvPr/>
        </p:nvSpPr>
        <p:spPr>
          <a:xfrm>
            <a:off x="574764" y="6178379"/>
            <a:ext cx="1956816" cy="248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2F48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3F32FC-037E-8641-B992-C2BAEA41F9CE}"/>
              </a:ext>
            </a:extLst>
          </p:cNvPr>
          <p:cNvSpPr/>
          <p:nvPr/>
        </p:nvSpPr>
        <p:spPr>
          <a:xfrm flipH="1">
            <a:off x="8020594" y="1031969"/>
            <a:ext cx="3840480" cy="554735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4CA392-14F3-A441-9DF9-250A685A9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987" y="1149531"/>
            <a:ext cx="5270500" cy="5295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05E9ECC-C0F2-D545-ADB8-D662036FDB7A}"/>
              </a:ext>
            </a:extLst>
          </p:cNvPr>
          <p:cNvSpPr txBox="1">
            <a:spLocks/>
          </p:cNvSpPr>
          <p:nvPr/>
        </p:nvSpPr>
        <p:spPr>
          <a:xfrm>
            <a:off x="8112037" y="1332412"/>
            <a:ext cx="3971109" cy="47026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CD8 positive T cell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CD4 positive T cell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elper type 1 (T</a:t>
            </a:r>
            <a:r>
              <a:rPr lang="en-US" sz="2000" baseline="-25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elper type 2 (T</a:t>
            </a:r>
            <a:r>
              <a:rPr lang="en-US" sz="2000" baseline="-25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ulatory cell (Treg)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F010A5-24CD-1945-B043-C96409472923}"/>
              </a:ext>
            </a:extLst>
          </p:cNvPr>
          <p:cNvSpPr/>
          <p:nvPr/>
        </p:nvSpPr>
        <p:spPr>
          <a:xfrm>
            <a:off x="4833260" y="3696789"/>
            <a:ext cx="235131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2F48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16F085-B035-C04E-A2A2-0CFDCDF976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99" r="15133" b="28254"/>
          <a:stretch/>
        </p:blipFill>
        <p:spPr>
          <a:xfrm>
            <a:off x="574765" y="1149534"/>
            <a:ext cx="1967114" cy="53035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8C4C9F1-C3C3-7D4B-90BF-D6405D0CBD33}"/>
              </a:ext>
            </a:extLst>
          </p:cNvPr>
          <p:cNvSpPr/>
          <p:nvPr/>
        </p:nvSpPr>
        <p:spPr>
          <a:xfrm>
            <a:off x="574764" y="6178379"/>
            <a:ext cx="1956816" cy="248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2F48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E224F8-2692-BA4C-95AA-20B42C97F34D}"/>
              </a:ext>
            </a:extLst>
          </p:cNvPr>
          <p:cNvSpPr/>
          <p:nvPr/>
        </p:nvSpPr>
        <p:spPr>
          <a:xfrm>
            <a:off x="4833260" y="3696789"/>
            <a:ext cx="235131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2F48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C253BD-6D19-E54A-AB13-26CA6A9419B4}"/>
              </a:ext>
            </a:extLst>
          </p:cNvPr>
          <p:cNvSpPr/>
          <p:nvPr/>
        </p:nvSpPr>
        <p:spPr>
          <a:xfrm>
            <a:off x="4477949" y="4519751"/>
            <a:ext cx="1605697" cy="1907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2F48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ACCC51-E38C-9344-BEFA-AA37B939D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388" y="4571144"/>
            <a:ext cx="1104686" cy="17040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BB3D18-BF4E-574B-A89F-60C7B5107C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20" b="4318"/>
          <a:stretch/>
        </p:blipFill>
        <p:spPr>
          <a:xfrm>
            <a:off x="4699035" y="2856720"/>
            <a:ext cx="1061687" cy="134812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18F8D6F-260E-4B4B-9DA4-E94D245A52F7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 Cell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3ADD8B-8365-E446-986B-151A1616EF2F}"/>
              </a:ext>
            </a:extLst>
          </p:cNvPr>
          <p:cNvSpPr/>
          <p:nvPr/>
        </p:nvSpPr>
        <p:spPr>
          <a:xfrm>
            <a:off x="4308184" y="1023261"/>
            <a:ext cx="142657" cy="57041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9EE8D9-0BE6-4A42-A349-B935E030EDB4}"/>
              </a:ext>
            </a:extLst>
          </p:cNvPr>
          <p:cNvSpPr/>
          <p:nvPr/>
        </p:nvSpPr>
        <p:spPr>
          <a:xfrm>
            <a:off x="6180693" y="1023261"/>
            <a:ext cx="63303" cy="57041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F54DF47-E458-B94A-B49E-842FCE879CD5}"/>
              </a:ext>
            </a:extLst>
          </p:cNvPr>
          <p:cNvSpPr txBox="1">
            <a:spLocks/>
          </p:cNvSpPr>
          <p:nvPr/>
        </p:nvSpPr>
        <p:spPr>
          <a:xfrm>
            <a:off x="574764" y="1149531"/>
            <a:ext cx="1956816" cy="369780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Cytotoxic Killer T cell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06A1847-C112-F64B-9AD7-CA64A88F0726}"/>
              </a:ext>
            </a:extLst>
          </p:cNvPr>
          <p:cNvSpPr txBox="1">
            <a:spLocks/>
          </p:cNvSpPr>
          <p:nvPr/>
        </p:nvSpPr>
        <p:spPr>
          <a:xfrm>
            <a:off x="2646384" y="1149531"/>
            <a:ext cx="1641001" cy="369780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7B4D07A-1020-A341-8799-70CFD76650F0}"/>
              </a:ext>
            </a:extLst>
          </p:cNvPr>
          <p:cNvSpPr txBox="1">
            <a:spLocks/>
          </p:cNvSpPr>
          <p:nvPr/>
        </p:nvSpPr>
        <p:spPr>
          <a:xfrm>
            <a:off x="4460292" y="1151540"/>
            <a:ext cx="1682496" cy="369780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B9E011C-3167-DC44-ADD4-ABBF5CB1F42C}"/>
              </a:ext>
            </a:extLst>
          </p:cNvPr>
          <p:cNvSpPr txBox="1">
            <a:spLocks/>
          </p:cNvSpPr>
          <p:nvPr/>
        </p:nvSpPr>
        <p:spPr>
          <a:xfrm>
            <a:off x="6273815" y="1149531"/>
            <a:ext cx="1631509" cy="369780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117C647-D054-1A4F-8876-194313FB715A}"/>
              </a:ext>
            </a:extLst>
          </p:cNvPr>
          <p:cNvSpPr/>
          <p:nvPr/>
        </p:nvSpPr>
        <p:spPr>
          <a:xfrm>
            <a:off x="574764" y="6178379"/>
            <a:ext cx="1956816" cy="248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2F48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827B83F-50B3-AA4C-A329-9A0F21354071}"/>
              </a:ext>
            </a:extLst>
          </p:cNvPr>
          <p:cNvSpPr/>
          <p:nvPr/>
        </p:nvSpPr>
        <p:spPr>
          <a:xfrm>
            <a:off x="4833260" y="3696789"/>
            <a:ext cx="235131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2F48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4B373F2-B005-8C4F-BE55-A5CB562F257D}"/>
              </a:ext>
            </a:extLst>
          </p:cNvPr>
          <p:cNvSpPr/>
          <p:nvPr/>
        </p:nvSpPr>
        <p:spPr>
          <a:xfrm>
            <a:off x="4477949" y="4519751"/>
            <a:ext cx="1605697" cy="1907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2F48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3F8A2CE-39F6-2D40-8ED9-0BEEB98A3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388" y="4571144"/>
            <a:ext cx="1104686" cy="170403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BB1A92C-6301-F04F-B1DD-F50AB9D884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20" b="4318"/>
          <a:stretch/>
        </p:blipFill>
        <p:spPr>
          <a:xfrm>
            <a:off x="4699035" y="2856720"/>
            <a:ext cx="1061687" cy="134812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BCF804A-B4D0-2947-AF35-7D4F4C1A54B9}"/>
              </a:ext>
            </a:extLst>
          </p:cNvPr>
          <p:cNvSpPr txBox="1"/>
          <p:nvPr/>
        </p:nvSpPr>
        <p:spPr>
          <a:xfrm>
            <a:off x="896584" y="3445022"/>
            <a:ext cx="13349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Infected Cell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EF8E0FE-B739-A847-9B34-4681EA58E45A}"/>
              </a:ext>
            </a:extLst>
          </p:cNvPr>
          <p:cNvSpPr txBox="1"/>
          <p:nvPr/>
        </p:nvSpPr>
        <p:spPr>
          <a:xfrm>
            <a:off x="885678" y="5921901"/>
            <a:ext cx="13349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Apoptotic Cell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E7AF0C-757B-2740-A724-1418BC6AE98E}"/>
              </a:ext>
            </a:extLst>
          </p:cNvPr>
          <p:cNvSpPr txBox="1"/>
          <p:nvPr/>
        </p:nvSpPr>
        <p:spPr>
          <a:xfrm>
            <a:off x="709214" y="2220556"/>
            <a:ext cx="46644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50704C7-E301-734F-A59C-7234C296CE78}"/>
              </a:ext>
            </a:extLst>
          </p:cNvPr>
          <p:cNvSpPr txBox="1"/>
          <p:nvPr/>
        </p:nvSpPr>
        <p:spPr>
          <a:xfrm>
            <a:off x="2766749" y="6041039"/>
            <a:ext cx="13349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 Bacteria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E72C007-ABDC-6346-A237-9CE37CD580DF}"/>
              </a:ext>
            </a:extLst>
          </p:cNvPr>
          <p:cNvSpPr txBox="1"/>
          <p:nvPr/>
        </p:nvSpPr>
        <p:spPr>
          <a:xfrm>
            <a:off x="3741423" y="3753220"/>
            <a:ext cx="4517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23191E2-DD55-2F44-B398-08EFD0AB2BA0}"/>
              </a:ext>
            </a:extLst>
          </p:cNvPr>
          <p:cNvSpPr txBox="1"/>
          <p:nvPr/>
        </p:nvSpPr>
        <p:spPr>
          <a:xfrm>
            <a:off x="2655916" y="3994870"/>
            <a:ext cx="97011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Macrophage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C89712C-B49C-C44A-A4D2-4D48EBD03BA3}"/>
              </a:ext>
            </a:extLst>
          </p:cNvPr>
          <p:cNvSpPr txBox="1"/>
          <p:nvPr/>
        </p:nvSpPr>
        <p:spPr>
          <a:xfrm>
            <a:off x="3555277" y="3888376"/>
            <a:ext cx="72063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1A66505-38D9-B74F-BE7C-1A0130078B0D}"/>
              </a:ext>
            </a:extLst>
          </p:cNvPr>
          <p:cNvSpPr txBox="1"/>
          <p:nvPr/>
        </p:nvSpPr>
        <p:spPr>
          <a:xfrm>
            <a:off x="2716049" y="2579371"/>
            <a:ext cx="58232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IFN</a:t>
            </a:r>
            <a:r>
              <a:rPr lang="el-GR" sz="9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endParaRPr lang="en-US" sz="8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BFC16E2-3BDE-0645-80A6-B1687C29BDA9}"/>
              </a:ext>
            </a:extLst>
          </p:cNvPr>
          <p:cNvSpPr txBox="1"/>
          <p:nvPr/>
        </p:nvSpPr>
        <p:spPr>
          <a:xfrm>
            <a:off x="4746548" y="3964141"/>
            <a:ext cx="93579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EE60AB1-D79F-444B-9BEA-E307C415F2F0}"/>
              </a:ext>
            </a:extLst>
          </p:cNvPr>
          <p:cNvSpPr txBox="1"/>
          <p:nvPr/>
        </p:nvSpPr>
        <p:spPr>
          <a:xfrm>
            <a:off x="4500529" y="6064960"/>
            <a:ext cx="156935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 Production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73BA989-ED30-A543-9394-DC48C72E3F34}"/>
              </a:ext>
            </a:extLst>
          </p:cNvPr>
          <p:cNvSpPr txBox="1"/>
          <p:nvPr/>
        </p:nvSpPr>
        <p:spPr>
          <a:xfrm>
            <a:off x="4665808" y="2582396"/>
            <a:ext cx="121958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IL4, IL5, IL13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C0062FE-3C3E-4C44-B773-56ACB1CDF4A6}"/>
              </a:ext>
            </a:extLst>
          </p:cNvPr>
          <p:cNvSpPr txBox="1"/>
          <p:nvPr/>
        </p:nvSpPr>
        <p:spPr>
          <a:xfrm>
            <a:off x="6324911" y="2187769"/>
            <a:ext cx="41743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1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B1770B3-5339-6A48-80FD-12AD5C904838}"/>
              </a:ext>
            </a:extLst>
          </p:cNvPr>
          <p:cNvSpPr txBox="1"/>
          <p:nvPr/>
        </p:nvSpPr>
        <p:spPr>
          <a:xfrm>
            <a:off x="6636891" y="3377387"/>
            <a:ext cx="935797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Immature </a:t>
            </a:r>
          </a:p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Dendritic Cell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E486CC5-CCD8-7549-A0F1-60580CC05097}"/>
              </a:ext>
            </a:extLst>
          </p:cNvPr>
          <p:cNvSpPr txBox="1"/>
          <p:nvPr/>
        </p:nvSpPr>
        <p:spPr>
          <a:xfrm>
            <a:off x="6664454" y="5826759"/>
            <a:ext cx="935797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</a:t>
            </a:r>
          </a:p>
          <a:p>
            <a:pPr algn="ctr"/>
            <a:r>
              <a:rPr lang="en-US" sz="11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Cell Activation</a:t>
            </a:r>
          </a:p>
        </p:txBody>
      </p:sp>
    </p:spTree>
    <p:extLst>
      <p:ext uri="{BB962C8B-B14F-4D97-AF65-F5344CB8AC3E}">
        <p14:creationId xmlns:p14="http://schemas.microsoft.com/office/powerpoint/2010/main" val="1650201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3B66-063F-8741-9C3E-90CBAE9808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1CAF41-38AC-CA44-8F57-A6CB71D7D3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free_text_polls/wW9EnYbV4VcgNdTZG77NB">
            <a:extLst>
              <a:ext uri="{FF2B5EF4-FFF2-40B4-BE49-F238E27FC236}">
                <a16:creationId xmlns:a16="http://schemas.microsoft.com/office/drawing/2014/main" id="{689B709F-66EA-0C49-B4B6-51D9BA65D4E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78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C1756B-D78E-5B4D-A2D8-679D6A62C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571" y="1645697"/>
            <a:ext cx="5362121" cy="4693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87EAC0-3B15-9E44-8453-0B1371250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90" y="1645697"/>
            <a:ext cx="5704113" cy="438934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Dendritic cell engulfs and breaks down pathogens such as bacteria or virus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Then presents the degraded bits on the dendritic cell surface that acts as ligands that bind T cell receptor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activates T cells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978ABF-6F8E-914E-B6F1-BFB875B421F1}"/>
              </a:ext>
            </a:extLst>
          </p:cNvPr>
          <p:cNvSpPr/>
          <p:nvPr/>
        </p:nvSpPr>
        <p:spPr>
          <a:xfrm>
            <a:off x="7106197" y="3840367"/>
            <a:ext cx="1175657" cy="261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63DFB-AF09-4C41-99F9-B61470CB4786}"/>
              </a:ext>
            </a:extLst>
          </p:cNvPr>
          <p:cNvSpPr/>
          <p:nvPr/>
        </p:nvSpPr>
        <p:spPr>
          <a:xfrm>
            <a:off x="9302944" y="3735809"/>
            <a:ext cx="729333" cy="875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5E4E1C-1720-884B-AB24-941B5845478E}"/>
              </a:ext>
            </a:extLst>
          </p:cNvPr>
          <p:cNvSpPr/>
          <p:nvPr/>
        </p:nvSpPr>
        <p:spPr>
          <a:xfrm>
            <a:off x="8242665" y="2903486"/>
            <a:ext cx="1175657" cy="339634"/>
          </a:xfrm>
          <a:prstGeom prst="ellipse">
            <a:avLst/>
          </a:prstGeom>
          <a:solidFill>
            <a:srgbClr val="FEFFE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16CF76-B7B5-B149-B3D3-6E9ADC592317}"/>
              </a:ext>
            </a:extLst>
          </p:cNvPr>
          <p:cNvSpPr txBox="1">
            <a:spLocks/>
          </p:cNvSpPr>
          <p:nvPr/>
        </p:nvSpPr>
        <p:spPr>
          <a:xfrm>
            <a:off x="6518366" y="3779819"/>
            <a:ext cx="2164082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Antigen (pathogen)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C59700-243A-F642-9D78-13F9EB8A7720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Dendritic and T Cell Interactions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6B05A35-217A-F143-81B2-7D7E3F379EF0}"/>
              </a:ext>
            </a:extLst>
          </p:cNvPr>
          <p:cNvSpPr txBox="1">
            <a:spLocks/>
          </p:cNvSpPr>
          <p:nvPr/>
        </p:nvSpPr>
        <p:spPr>
          <a:xfrm>
            <a:off x="6615246" y="1834507"/>
            <a:ext cx="4430490" cy="369780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cell activation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9119891-ADF8-B84C-90CE-1AE356BFF13F}"/>
              </a:ext>
            </a:extLst>
          </p:cNvPr>
          <p:cNvSpPr txBox="1">
            <a:spLocks/>
          </p:cNvSpPr>
          <p:nvPr/>
        </p:nvSpPr>
        <p:spPr>
          <a:xfrm>
            <a:off x="6476801" y="4173497"/>
            <a:ext cx="1805053" cy="4869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cell Receptor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F903711-61D4-AB46-9380-C34AE95FA891}"/>
              </a:ext>
            </a:extLst>
          </p:cNvPr>
          <p:cNvSpPr txBox="1">
            <a:spLocks/>
          </p:cNvSpPr>
          <p:nvPr/>
        </p:nvSpPr>
        <p:spPr>
          <a:xfrm>
            <a:off x="7862557" y="5916915"/>
            <a:ext cx="1805053" cy="3396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cell  </a:t>
            </a:r>
          </a:p>
        </p:txBody>
      </p:sp>
    </p:spTree>
    <p:extLst>
      <p:ext uri="{BB962C8B-B14F-4D97-AF65-F5344CB8AC3E}">
        <p14:creationId xmlns:p14="http://schemas.microsoft.com/office/powerpoint/2010/main" val="2808868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A5F9C8-04A0-E34A-926A-706D6FB18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1"/>
          <a:stretch/>
        </p:blipFill>
        <p:spPr>
          <a:xfrm>
            <a:off x="6134100" y="1638302"/>
            <a:ext cx="5372100" cy="4514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36E94D-0E81-A247-8622-895C0063E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90" y="1645697"/>
            <a:ext cx="5704113" cy="438934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 cell activation requires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Interaction with antigen (pathogen)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Interaction with T cell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962872-0D0D-1746-B2FD-5D7672FD672E}"/>
              </a:ext>
            </a:extLst>
          </p:cNvPr>
          <p:cNvSpPr/>
          <p:nvPr/>
        </p:nvSpPr>
        <p:spPr>
          <a:xfrm>
            <a:off x="8020595" y="3429003"/>
            <a:ext cx="1698172" cy="581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4B860B-3D97-7746-A1C4-85F9A4908C12}"/>
              </a:ext>
            </a:extLst>
          </p:cNvPr>
          <p:cNvSpPr/>
          <p:nvPr/>
        </p:nvSpPr>
        <p:spPr>
          <a:xfrm>
            <a:off x="8373838" y="3711750"/>
            <a:ext cx="968947" cy="581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Interacting Molecules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96DDE5-957F-0949-A8B3-DDF2AE40CA85}"/>
              </a:ext>
            </a:extLst>
          </p:cNvPr>
          <p:cNvSpPr txBox="1"/>
          <p:nvPr/>
        </p:nvSpPr>
        <p:spPr>
          <a:xfrm>
            <a:off x="6714308" y="296526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Pathogen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7D1273-8780-FA45-9BE3-0B35B5D8ADE0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 Cell and T Cell Interactions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9074558-E886-CB45-A434-55051D69DBA3}"/>
              </a:ext>
            </a:extLst>
          </p:cNvPr>
          <p:cNvSpPr txBox="1">
            <a:spLocks/>
          </p:cNvSpPr>
          <p:nvPr/>
        </p:nvSpPr>
        <p:spPr>
          <a:xfrm>
            <a:off x="6626132" y="1754333"/>
            <a:ext cx="4430490" cy="679155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Cell Activation</a:t>
            </a:r>
          </a:p>
          <a:p>
            <a:pPr marL="0" indent="0" algn="ctr">
              <a:buNone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1A7DDE4-6B53-0140-B670-0AE831AD9AD0}"/>
              </a:ext>
            </a:extLst>
          </p:cNvPr>
          <p:cNvSpPr txBox="1">
            <a:spLocks/>
          </p:cNvSpPr>
          <p:nvPr/>
        </p:nvSpPr>
        <p:spPr>
          <a:xfrm>
            <a:off x="8359826" y="5821422"/>
            <a:ext cx="1172116" cy="25337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Cytokines</a:t>
            </a:r>
          </a:p>
        </p:txBody>
      </p:sp>
    </p:spTree>
    <p:extLst>
      <p:ext uri="{BB962C8B-B14F-4D97-AF65-F5344CB8AC3E}">
        <p14:creationId xmlns:p14="http://schemas.microsoft.com/office/powerpoint/2010/main" val="854383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B7532033-034E-AF46-A1CB-F7AC9E99D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E15A88-84FE-9E4E-8AFF-00BC78E49705}"/>
              </a:ext>
            </a:extLst>
          </p:cNvPr>
          <p:cNvSpPr txBox="1">
            <a:spLocks/>
          </p:cNvSpPr>
          <p:nvPr/>
        </p:nvSpPr>
        <p:spPr>
          <a:xfrm>
            <a:off x="391890" y="1645697"/>
            <a:ext cx="11419439" cy="43893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Identify the different types of immune cells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Describe with a specific example interaction between two types of immune cells 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Poll everywhere</a:t>
            </a:r>
          </a:p>
          <a:p>
            <a:pPr lvl="1"/>
            <a:r>
              <a:rPr lang="en-US" dirty="0">
                <a:hlinkClick r:id="rId3"/>
              </a:rPr>
              <a:t>www.pollev.com/teachingpoll817</a:t>
            </a:r>
            <a:endParaRPr lang="en-US" dirty="0"/>
          </a:p>
          <a:p>
            <a:pPr marL="457214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5FBCD9-00FC-4D40-B7B0-A3817BCB1B53}"/>
              </a:ext>
            </a:extLst>
          </p:cNvPr>
          <p:cNvSpPr txBox="1"/>
          <p:nvPr/>
        </p:nvSpPr>
        <p:spPr>
          <a:xfrm>
            <a:off x="8019538" y="1075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60AC46-1A77-B148-BBD2-646ABE07B333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Basics of the Immune System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072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D90923-4DDB-7843-9C2D-46ADFCBF6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90" y="1645697"/>
            <a:ext cx="5704113" cy="438934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Regulatory T cell Inhibits activity of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 helper Type 1 and T Helper Type 2 cells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185EA-1BD0-5043-B3E5-5EAFB647E8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4" t="41783" r="2561" b="-2037"/>
          <a:stretch/>
        </p:blipFill>
        <p:spPr>
          <a:xfrm>
            <a:off x="679270" y="3252653"/>
            <a:ext cx="10826931" cy="1293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B7C55F-FB97-7B47-B386-623B32923A35}"/>
              </a:ext>
            </a:extLst>
          </p:cNvPr>
          <p:cNvSpPr/>
          <p:nvPr/>
        </p:nvSpPr>
        <p:spPr>
          <a:xfrm>
            <a:off x="679264" y="4454436"/>
            <a:ext cx="10817352" cy="91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448359-F7A5-F146-9593-2FCF30B3EA4B}"/>
              </a:ext>
            </a:extLst>
          </p:cNvPr>
          <p:cNvSpPr/>
          <p:nvPr/>
        </p:nvSpPr>
        <p:spPr>
          <a:xfrm>
            <a:off x="3875317" y="3252876"/>
            <a:ext cx="718458" cy="1279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FA7FD-591D-5A4D-A665-F7748418D020}"/>
              </a:ext>
            </a:extLst>
          </p:cNvPr>
          <p:cNvSpPr/>
          <p:nvPr/>
        </p:nvSpPr>
        <p:spPr>
          <a:xfrm>
            <a:off x="7511144" y="3259294"/>
            <a:ext cx="818606" cy="1279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66B03AFD-87EA-3342-8785-93A93F63DCEB}"/>
              </a:ext>
            </a:extLst>
          </p:cNvPr>
          <p:cNvSpPr/>
          <p:nvPr/>
        </p:nvSpPr>
        <p:spPr>
          <a:xfrm>
            <a:off x="7511144" y="3631477"/>
            <a:ext cx="818606" cy="496389"/>
          </a:xfrm>
          <a:prstGeom prst="rightArrow">
            <a:avLst/>
          </a:prstGeom>
          <a:solidFill>
            <a:srgbClr val="D75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B1CF06AC-9263-C24F-95C8-EABC884A5676}"/>
              </a:ext>
            </a:extLst>
          </p:cNvPr>
          <p:cNvSpPr/>
          <p:nvPr/>
        </p:nvSpPr>
        <p:spPr>
          <a:xfrm flipH="1">
            <a:off x="3775168" y="3631476"/>
            <a:ext cx="818606" cy="496389"/>
          </a:xfrm>
          <a:prstGeom prst="rightArrow">
            <a:avLst/>
          </a:prstGeom>
          <a:solidFill>
            <a:srgbClr val="D75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691B8B1-31D6-6449-B760-F7848D769218}"/>
              </a:ext>
            </a:extLst>
          </p:cNvPr>
          <p:cNvSpPr txBox="1">
            <a:spLocks/>
          </p:cNvSpPr>
          <p:nvPr/>
        </p:nvSpPr>
        <p:spPr>
          <a:xfrm>
            <a:off x="5667105" y="462895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aseline="-25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DD59BAE-4C77-D04D-9DE3-4490C8FAF124}"/>
              </a:ext>
            </a:extLst>
          </p:cNvPr>
          <p:cNvSpPr txBox="1">
            <a:spLocks/>
          </p:cNvSpPr>
          <p:nvPr/>
        </p:nvSpPr>
        <p:spPr>
          <a:xfrm>
            <a:off x="9450981" y="462895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aseline="-25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CB878CB-1F76-A44F-9B79-82F104C17333}"/>
              </a:ext>
            </a:extLst>
          </p:cNvPr>
          <p:cNvSpPr txBox="1">
            <a:spLocks/>
          </p:cNvSpPr>
          <p:nvPr/>
        </p:nvSpPr>
        <p:spPr>
          <a:xfrm>
            <a:off x="1889761" y="462895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aseline="-25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E9969-E144-9B4E-B8E1-2B3980C0399F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 Cell and T Cell Interactions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B170816-A458-FB4D-B342-4793355F5535}"/>
              </a:ext>
            </a:extLst>
          </p:cNvPr>
          <p:cNvSpPr txBox="1">
            <a:spLocks/>
          </p:cNvSpPr>
          <p:nvPr/>
        </p:nvSpPr>
        <p:spPr>
          <a:xfrm>
            <a:off x="6975759" y="3335298"/>
            <a:ext cx="1420252" cy="2895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38F257C-C22D-954F-B591-073EA2A5145B}"/>
              </a:ext>
            </a:extLst>
          </p:cNvPr>
          <p:cNvSpPr txBox="1">
            <a:spLocks/>
          </p:cNvSpPr>
          <p:nvPr/>
        </p:nvSpPr>
        <p:spPr>
          <a:xfrm>
            <a:off x="3249058" y="3317812"/>
            <a:ext cx="1420252" cy="2895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</a:p>
        </p:txBody>
      </p:sp>
    </p:spTree>
    <p:extLst>
      <p:ext uri="{BB962C8B-B14F-4D97-AF65-F5344CB8AC3E}">
        <p14:creationId xmlns:p14="http://schemas.microsoft.com/office/powerpoint/2010/main" val="1150462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4A559-C760-F54A-A79E-1A7F66F69D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8E550-B73F-3247-B1C4-6F3DC055C5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ELEu2RNmnR5GEsAm7wzfW?flow=Default&amp;onscreen=persist">
            <a:extLst>
              <a:ext uri="{FF2B5EF4-FFF2-40B4-BE49-F238E27FC236}">
                <a16:creationId xmlns:a16="http://schemas.microsoft.com/office/drawing/2014/main" id="{5195F1CA-B1C3-8B47-8859-FE129413141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00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69436F-7F50-7E4B-9E75-CF282F7A52F4}"/>
              </a:ext>
            </a:extLst>
          </p:cNvPr>
          <p:cNvSpPr/>
          <p:nvPr/>
        </p:nvSpPr>
        <p:spPr>
          <a:xfrm>
            <a:off x="6708866" y="1245705"/>
            <a:ext cx="4313140" cy="5269396"/>
          </a:xfrm>
          <a:prstGeom prst="rect">
            <a:avLst/>
          </a:prstGeom>
          <a:solidFill>
            <a:srgbClr val="E3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5F155D-B045-954B-AB0E-B85E3E408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866" y="1470457"/>
            <a:ext cx="4313140" cy="501058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08D7B8-67A4-C949-9A61-C4E0981DB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90" y="1645697"/>
            <a:ext cx="6126479" cy="438934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is more to discover ..........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98AE906-A127-AA40-B334-38CE76DA1391}"/>
              </a:ext>
            </a:extLst>
          </p:cNvPr>
          <p:cNvSpPr txBox="1">
            <a:spLocks/>
          </p:cNvSpPr>
          <p:nvPr/>
        </p:nvSpPr>
        <p:spPr>
          <a:xfrm>
            <a:off x="7741921" y="174206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F81473-4930-F14C-A91A-494F93DE86C0}"/>
              </a:ext>
            </a:extLst>
          </p:cNvPr>
          <p:cNvSpPr txBox="1">
            <a:spLocks/>
          </p:cNvSpPr>
          <p:nvPr/>
        </p:nvSpPr>
        <p:spPr>
          <a:xfrm>
            <a:off x="6630490" y="3185515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077648D-9F7E-BC47-9D8F-528387B081D1}"/>
              </a:ext>
            </a:extLst>
          </p:cNvPr>
          <p:cNvSpPr txBox="1">
            <a:spLocks/>
          </p:cNvSpPr>
          <p:nvPr/>
        </p:nvSpPr>
        <p:spPr>
          <a:xfrm>
            <a:off x="6591300" y="4913522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B5FC5CA-B6B8-4B41-A854-BDF6E1121B4C}"/>
              </a:ext>
            </a:extLst>
          </p:cNvPr>
          <p:cNvSpPr txBox="1">
            <a:spLocks/>
          </p:cNvSpPr>
          <p:nvPr/>
        </p:nvSpPr>
        <p:spPr>
          <a:xfrm>
            <a:off x="8439806" y="5691406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2A9268F-F73A-464B-A57A-0A4D47FDD86A}"/>
              </a:ext>
            </a:extLst>
          </p:cNvPr>
          <p:cNvSpPr txBox="1">
            <a:spLocks/>
          </p:cNvSpPr>
          <p:nvPr/>
        </p:nvSpPr>
        <p:spPr>
          <a:xfrm>
            <a:off x="10351556" y="4224012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0CD10D9-2BAA-7346-B8CF-8C9440D9A75C}"/>
              </a:ext>
            </a:extLst>
          </p:cNvPr>
          <p:cNvSpPr txBox="1">
            <a:spLocks/>
          </p:cNvSpPr>
          <p:nvPr/>
        </p:nvSpPr>
        <p:spPr>
          <a:xfrm>
            <a:off x="9835519" y="174206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BFE7FB-E68C-DF4D-B593-5A8465D32E24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Many more examples being investigated………..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904242D-A14A-8242-8ABA-991D537BB80E}"/>
              </a:ext>
            </a:extLst>
          </p:cNvPr>
          <p:cNvSpPr txBox="1">
            <a:spLocks/>
          </p:cNvSpPr>
          <p:nvPr/>
        </p:nvSpPr>
        <p:spPr>
          <a:xfrm>
            <a:off x="7890820" y="3840370"/>
            <a:ext cx="715617" cy="788595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16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cell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96A51D2-2B5D-EE49-A5DC-F6C5DDC7B0BF}"/>
              </a:ext>
            </a:extLst>
          </p:cNvPr>
          <p:cNvSpPr txBox="1">
            <a:spLocks/>
          </p:cNvSpPr>
          <p:nvPr/>
        </p:nvSpPr>
        <p:spPr>
          <a:xfrm>
            <a:off x="8593185" y="3672488"/>
            <a:ext cx="1549071" cy="687479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cell</a:t>
            </a:r>
          </a:p>
          <a:p>
            <a:pPr marL="0" indent="0" algn="ctr">
              <a:buNone/>
            </a:pPr>
            <a:endParaRPr lang="en-US" sz="16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10D9683-F104-FC43-AC81-3B765263B84F}"/>
              </a:ext>
            </a:extLst>
          </p:cNvPr>
          <p:cNvSpPr txBox="1">
            <a:spLocks/>
          </p:cNvSpPr>
          <p:nvPr/>
        </p:nvSpPr>
        <p:spPr>
          <a:xfrm>
            <a:off x="10058013" y="5827153"/>
            <a:ext cx="715617" cy="653890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CEC4174-1DE0-1840-ADC9-1FD489E2F6F4}"/>
              </a:ext>
            </a:extLst>
          </p:cNvPr>
          <p:cNvSpPr txBox="1">
            <a:spLocks/>
          </p:cNvSpPr>
          <p:nvPr/>
        </p:nvSpPr>
        <p:spPr>
          <a:xfrm>
            <a:off x="6708867" y="1377020"/>
            <a:ext cx="1549071" cy="281106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Dendritic cell</a:t>
            </a:r>
          </a:p>
        </p:txBody>
      </p:sp>
    </p:spTree>
    <p:extLst>
      <p:ext uri="{BB962C8B-B14F-4D97-AF65-F5344CB8AC3E}">
        <p14:creationId xmlns:p14="http://schemas.microsoft.com/office/powerpoint/2010/main" val="822683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08D7B8-67A4-C949-9A61-C4E0981DB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90" y="1645697"/>
            <a:ext cx="6126479" cy="438934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is more to discover ..........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How does the Dendritic cell recognize pathogens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B428EF-9111-1443-BE8D-77365A4A0203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Many more examples being investigated………..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86C3B8-0426-194D-9F23-D015FAB5A70E}"/>
              </a:ext>
            </a:extLst>
          </p:cNvPr>
          <p:cNvSpPr/>
          <p:nvPr/>
        </p:nvSpPr>
        <p:spPr>
          <a:xfrm>
            <a:off x="6708866" y="1245705"/>
            <a:ext cx="4313140" cy="5269396"/>
          </a:xfrm>
          <a:prstGeom prst="rect">
            <a:avLst/>
          </a:prstGeom>
          <a:solidFill>
            <a:srgbClr val="E3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267C3D8-42C4-CD4B-B5B8-8EA6C08D8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866" y="1470457"/>
            <a:ext cx="4313140" cy="5010584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B120452-B336-B940-A334-921E114BBD3A}"/>
              </a:ext>
            </a:extLst>
          </p:cNvPr>
          <p:cNvSpPr txBox="1">
            <a:spLocks/>
          </p:cNvSpPr>
          <p:nvPr/>
        </p:nvSpPr>
        <p:spPr>
          <a:xfrm>
            <a:off x="7741921" y="174206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974DAC5-31F5-124F-9AA8-EFEF1EFD51FD}"/>
              </a:ext>
            </a:extLst>
          </p:cNvPr>
          <p:cNvSpPr txBox="1">
            <a:spLocks/>
          </p:cNvSpPr>
          <p:nvPr/>
        </p:nvSpPr>
        <p:spPr>
          <a:xfrm>
            <a:off x="6630490" y="3185515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B963D2D-9BF9-FD41-ABB2-1469642BE526}"/>
              </a:ext>
            </a:extLst>
          </p:cNvPr>
          <p:cNvSpPr txBox="1">
            <a:spLocks/>
          </p:cNvSpPr>
          <p:nvPr/>
        </p:nvSpPr>
        <p:spPr>
          <a:xfrm>
            <a:off x="6591300" y="4913522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294C853-CD7E-9841-B881-DE8FB24D6772}"/>
              </a:ext>
            </a:extLst>
          </p:cNvPr>
          <p:cNvSpPr txBox="1">
            <a:spLocks/>
          </p:cNvSpPr>
          <p:nvPr/>
        </p:nvSpPr>
        <p:spPr>
          <a:xfrm>
            <a:off x="8439806" y="5691406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7695CE4-5FEC-DF4B-84A8-636D1B89F5F9}"/>
              </a:ext>
            </a:extLst>
          </p:cNvPr>
          <p:cNvSpPr txBox="1">
            <a:spLocks/>
          </p:cNvSpPr>
          <p:nvPr/>
        </p:nvSpPr>
        <p:spPr>
          <a:xfrm>
            <a:off x="10351556" y="4224012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(e)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0BA27AA-4557-454C-B9A9-39501D2B0F6F}"/>
              </a:ext>
            </a:extLst>
          </p:cNvPr>
          <p:cNvSpPr txBox="1">
            <a:spLocks/>
          </p:cNvSpPr>
          <p:nvPr/>
        </p:nvSpPr>
        <p:spPr>
          <a:xfrm>
            <a:off x="9835519" y="174206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(f)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461620B-415D-C843-8EA4-31EB384E4EDF}"/>
              </a:ext>
            </a:extLst>
          </p:cNvPr>
          <p:cNvSpPr txBox="1">
            <a:spLocks/>
          </p:cNvSpPr>
          <p:nvPr/>
        </p:nvSpPr>
        <p:spPr>
          <a:xfrm>
            <a:off x="7890820" y="3840370"/>
            <a:ext cx="715617" cy="788595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16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cell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EEDCBD6B-4D84-2546-9842-C6A2AC4B05BB}"/>
              </a:ext>
            </a:extLst>
          </p:cNvPr>
          <p:cNvSpPr txBox="1">
            <a:spLocks/>
          </p:cNvSpPr>
          <p:nvPr/>
        </p:nvSpPr>
        <p:spPr>
          <a:xfrm>
            <a:off x="8593185" y="3672488"/>
            <a:ext cx="1549071" cy="687479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cell</a:t>
            </a:r>
          </a:p>
          <a:p>
            <a:pPr marL="0" indent="0" algn="ctr">
              <a:buNone/>
            </a:pPr>
            <a:endParaRPr lang="en-US" sz="16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74D9A82-BF1C-1C49-91DA-E90FADABF3CB}"/>
              </a:ext>
            </a:extLst>
          </p:cNvPr>
          <p:cNvSpPr txBox="1">
            <a:spLocks/>
          </p:cNvSpPr>
          <p:nvPr/>
        </p:nvSpPr>
        <p:spPr>
          <a:xfrm>
            <a:off x="10058013" y="5827153"/>
            <a:ext cx="715617" cy="653890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A2315D5-8F10-DF4F-9152-957769D09386}"/>
              </a:ext>
            </a:extLst>
          </p:cNvPr>
          <p:cNvSpPr txBox="1">
            <a:spLocks/>
          </p:cNvSpPr>
          <p:nvPr/>
        </p:nvSpPr>
        <p:spPr>
          <a:xfrm>
            <a:off x="6708867" y="1377020"/>
            <a:ext cx="1549071" cy="281106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Dendritic cell</a:t>
            </a:r>
          </a:p>
        </p:txBody>
      </p:sp>
    </p:spTree>
    <p:extLst>
      <p:ext uri="{BB962C8B-B14F-4D97-AF65-F5344CB8AC3E}">
        <p14:creationId xmlns:p14="http://schemas.microsoft.com/office/powerpoint/2010/main" val="3073640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08D7B8-67A4-C949-9A61-C4E0981DB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90" y="1645697"/>
            <a:ext cx="6126479" cy="438934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is more to discover ..........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Dendritic cell recognize pathogens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What signaling molecules allow T cell activation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8F7E14-2CB3-514C-A252-B01077440562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Many more examples being investigated………..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5F1263-D88D-8B4F-A7DA-F707D1F1E87B}"/>
              </a:ext>
            </a:extLst>
          </p:cNvPr>
          <p:cNvSpPr/>
          <p:nvPr/>
        </p:nvSpPr>
        <p:spPr>
          <a:xfrm>
            <a:off x="6708866" y="1245705"/>
            <a:ext cx="4313140" cy="5269396"/>
          </a:xfrm>
          <a:prstGeom prst="rect">
            <a:avLst/>
          </a:prstGeom>
          <a:solidFill>
            <a:srgbClr val="E3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3BBE4C-66F2-5C4D-A230-BB68687F0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866" y="1470457"/>
            <a:ext cx="4313140" cy="501058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619ECB-523E-4E41-B99F-C9A697556470}"/>
              </a:ext>
            </a:extLst>
          </p:cNvPr>
          <p:cNvSpPr txBox="1">
            <a:spLocks/>
          </p:cNvSpPr>
          <p:nvPr/>
        </p:nvSpPr>
        <p:spPr>
          <a:xfrm>
            <a:off x="7741921" y="174206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5677B46-607B-8740-81BB-40BD75E04851}"/>
              </a:ext>
            </a:extLst>
          </p:cNvPr>
          <p:cNvSpPr txBox="1">
            <a:spLocks/>
          </p:cNvSpPr>
          <p:nvPr/>
        </p:nvSpPr>
        <p:spPr>
          <a:xfrm>
            <a:off x="6630490" y="3185515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520E491-B68A-9D4B-8FDF-C9AE006CDBD7}"/>
              </a:ext>
            </a:extLst>
          </p:cNvPr>
          <p:cNvSpPr txBox="1">
            <a:spLocks/>
          </p:cNvSpPr>
          <p:nvPr/>
        </p:nvSpPr>
        <p:spPr>
          <a:xfrm>
            <a:off x="6591300" y="4913522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994BD9C-E1D6-5340-B9FA-07ED5E04E264}"/>
              </a:ext>
            </a:extLst>
          </p:cNvPr>
          <p:cNvSpPr txBox="1">
            <a:spLocks/>
          </p:cNvSpPr>
          <p:nvPr/>
        </p:nvSpPr>
        <p:spPr>
          <a:xfrm>
            <a:off x="8439806" y="5691406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62C8E45-BC6A-FD48-810C-6DF1DC58E716}"/>
              </a:ext>
            </a:extLst>
          </p:cNvPr>
          <p:cNvSpPr txBox="1">
            <a:spLocks/>
          </p:cNvSpPr>
          <p:nvPr/>
        </p:nvSpPr>
        <p:spPr>
          <a:xfrm>
            <a:off x="10351556" y="4224012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(e)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24AF659-8146-2D47-BC28-01417C8F6535}"/>
              </a:ext>
            </a:extLst>
          </p:cNvPr>
          <p:cNvSpPr txBox="1">
            <a:spLocks/>
          </p:cNvSpPr>
          <p:nvPr/>
        </p:nvSpPr>
        <p:spPr>
          <a:xfrm>
            <a:off x="9835519" y="174206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(f)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21CC9E-D2B2-6D42-9B7D-1F35384450AE}"/>
              </a:ext>
            </a:extLst>
          </p:cNvPr>
          <p:cNvSpPr txBox="1">
            <a:spLocks/>
          </p:cNvSpPr>
          <p:nvPr/>
        </p:nvSpPr>
        <p:spPr>
          <a:xfrm>
            <a:off x="7890820" y="3840370"/>
            <a:ext cx="715617" cy="788595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16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cell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9A843FF-EA37-E349-B1C6-8FDC5267CC14}"/>
              </a:ext>
            </a:extLst>
          </p:cNvPr>
          <p:cNvSpPr txBox="1">
            <a:spLocks/>
          </p:cNvSpPr>
          <p:nvPr/>
        </p:nvSpPr>
        <p:spPr>
          <a:xfrm>
            <a:off x="8593185" y="3672488"/>
            <a:ext cx="1549071" cy="687479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cell</a:t>
            </a:r>
          </a:p>
          <a:p>
            <a:pPr marL="0" indent="0" algn="ctr">
              <a:buNone/>
            </a:pPr>
            <a:endParaRPr lang="en-US" sz="16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091C95A-917E-EB4D-8003-854F43D18FFD}"/>
              </a:ext>
            </a:extLst>
          </p:cNvPr>
          <p:cNvSpPr txBox="1">
            <a:spLocks/>
          </p:cNvSpPr>
          <p:nvPr/>
        </p:nvSpPr>
        <p:spPr>
          <a:xfrm>
            <a:off x="10058013" y="5827153"/>
            <a:ext cx="715617" cy="653890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C1C6955-48D8-1C40-BC1F-6C519C4D1497}"/>
              </a:ext>
            </a:extLst>
          </p:cNvPr>
          <p:cNvSpPr txBox="1">
            <a:spLocks/>
          </p:cNvSpPr>
          <p:nvPr/>
        </p:nvSpPr>
        <p:spPr>
          <a:xfrm>
            <a:off x="6708867" y="1377020"/>
            <a:ext cx="1549071" cy="281106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Dendritic cell</a:t>
            </a:r>
          </a:p>
        </p:txBody>
      </p:sp>
    </p:spTree>
    <p:extLst>
      <p:ext uri="{BB962C8B-B14F-4D97-AF65-F5344CB8AC3E}">
        <p14:creationId xmlns:p14="http://schemas.microsoft.com/office/powerpoint/2010/main" val="986317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08D7B8-67A4-C949-9A61-C4E0981DB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90" y="1645697"/>
            <a:ext cx="6126479" cy="438934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is more to discover ..........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Dendritic cell recognize pathogens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signaling molecules allow T cell activation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What determines which T cell subset it becomes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7D6DA3-8C39-7B41-9D15-59E6BB6C1E63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Many more examples being investigated………..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B9C206-BAF4-8946-96F6-1DAA901FF543}"/>
              </a:ext>
            </a:extLst>
          </p:cNvPr>
          <p:cNvSpPr/>
          <p:nvPr/>
        </p:nvSpPr>
        <p:spPr>
          <a:xfrm>
            <a:off x="6708866" y="1245705"/>
            <a:ext cx="4313140" cy="5269396"/>
          </a:xfrm>
          <a:prstGeom prst="rect">
            <a:avLst/>
          </a:prstGeom>
          <a:solidFill>
            <a:srgbClr val="E3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24CAA1-6FBE-C148-A494-9BEBEB751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866" y="1470457"/>
            <a:ext cx="4313140" cy="501058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A430E78-E9A3-9743-8B41-61C45BC9F87C}"/>
              </a:ext>
            </a:extLst>
          </p:cNvPr>
          <p:cNvSpPr txBox="1">
            <a:spLocks/>
          </p:cNvSpPr>
          <p:nvPr/>
        </p:nvSpPr>
        <p:spPr>
          <a:xfrm>
            <a:off x="7741921" y="174206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8345B07-B774-A14C-BA8D-F6E7DB4CD6DB}"/>
              </a:ext>
            </a:extLst>
          </p:cNvPr>
          <p:cNvSpPr txBox="1">
            <a:spLocks/>
          </p:cNvSpPr>
          <p:nvPr/>
        </p:nvSpPr>
        <p:spPr>
          <a:xfrm>
            <a:off x="6630490" y="3185515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92C6821-1DD2-4D4F-A3C6-7F597DE29BC5}"/>
              </a:ext>
            </a:extLst>
          </p:cNvPr>
          <p:cNvSpPr txBox="1">
            <a:spLocks/>
          </p:cNvSpPr>
          <p:nvPr/>
        </p:nvSpPr>
        <p:spPr>
          <a:xfrm>
            <a:off x="6591300" y="4913522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3944FDC-3752-C345-AACA-1B65C1C9A7AF}"/>
              </a:ext>
            </a:extLst>
          </p:cNvPr>
          <p:cNvSpPr txBox="1">
            <a:spLocks/>
          </p:cNvSpPr>
          <p:nvPr/>
        </p:nvSpPr>
        <p:spPr>
          <a:xfrm>
            <a:off x="8439806" y="5691406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26CCF69-0F15-3E4D-A719-7428C59CEF3D}"/>
              </a:ext>
            </a:extLst>
          </p:cNvPr>
          <p:cNvSpPr txBox="1">
            <a:spLocks/>
          </p:cNvSpPr>
          <p:nvPr/>
        </p:nvSpPr>
        <p:spPr>
          <a:xfrm>
            <a:off x="10351556" y="4224012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(e)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CAF3C36-AA2C-8547-964C-99568B30412F}"/>
              </a:ext>
            </a:extLst>
          </p:cNvPr>
          <p:cNvSpPr txBox="1">
            <a:spLocks/>
          </p:cNvSpPr>
          <p:nvPr/>
        </p:nvSpPr>
        <p:spPr>
          <a:xfrm>
            <a:off x="9835519" y="174206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(f)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4EE3E16-C39F-BE4F-BCB5-5AA148B2DF2E}"/>
              </a:ext>
            </a:extLst>
          </p:cNvPr>
          <p:cNvSpPr txBox="1">
            <a:spLocks/>
          </p:cNvSpPr>
          <p:nvPr/>
        </p:nvSpPr>
        <p:spPr>
          <a:xfrm>
            <a:off x="7890820" y="3840370"/>
            <a:ext cx="715617" cy="788595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16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cell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6B3985A-1D97-2A46-BF7B-59D95F3BA0ED}"/>
              </a:ext>
            </a:extLst>
          </p:cNvPr>
          <p:cNvSpPr txBox="1">
            <a:spLocks/>
          </p:cNvSpPr>
          <p:nvPr/>
        </p:nvSpPr>
        <p:spPr>
          <a:xfrm>
            <a:off x="8593185" y="3672488"/>
            <a:ext cx="1549071" cy="687479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cell</a:t>
            </a:r>
          </a:p>
          <a:p>
            <a:pPr marL="0" indent="0" algn="ctr">
              <a:buNone/>
            </a:pPr>
            <a:endParaRPr lang="en-US" sz="16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DD3714F-6A71-7940-A937-7B465A5C1418}"/>
              </a:ext>
            </a:extLst>
          </p:cNvPr>
          <p:cNvSpPr txBox="1">
            <a:spLocks/>
          </p:cNvSpPr>
          <p:nvPr/>
        </p:nvSpPr>
        <p:spPr>
          <a:xfrm>
            <a:off x="10058013" y="5827153"/>
            <a:ext cx="715617" cy="653890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6F7E937-E09F-5E49-B762-A04AB6ADBAA5}"/>
              </a:ext>
            </a:extLst>
          </p:cNvPr>
          <p:cNvSpPr txBox="1">
            <a:spLocks/>
          </p:cNvSpPr>
          <p:nvPr/>
        </p:nvSpPr>
        <p:spPr>
          <a:xfrm>
            <a:off x="6708867" y="1377020"/>
            <a:ext cx="1549071" cy="281106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Dendritic cell</a:t>
            </a:r>
          </a:p>
        </p:txBody>
      </p:sp>
    </p:spTree>
    <p:extLst>
      <p:ext uri="{BB962C8B-B14F-4D97-AF65-F5344CB8AC3E}">
        <p14:creationId xmlns:p14="http://schemas.microsoft.com/office/powerpoint/2010/main" val="688365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08D7B8-67A4-C949-9A61-C4E0981DB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90" y="1645697"/>
            <a:ext cx="6126479" cy="438934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is more to discover ..........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Dendritic cell recognize pathogens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signaling molecules allow T cell activation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determines which T cell subset it becomes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How does the T cell activate B cell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D88A77-249A-9143-B842-6D3315F6E9E5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Many more examples being investigated………..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F4746A-AD90-F64F-881A-5C8D66F0E761}"/>
              </a:ext>
            </a:extLst>
          </p:cNvPr>
          <p:cNvSpPr/>
          <p:nvPr/>
        </p:nvSpPr>
        <p:spPr>
          <a:xfrm>
            <a:off x="6708866" y="1245705"/>
            <a:ext cx="4313140" cy="5269396"/>
          </a:xfrm>
          <a:prstGeom prst="rect">
            <a:avLst/>
          </a:prstGeom>
          <a:solidFill>
            <a:srgbClr val="E3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699203-86B9-F84B-8D62-6943B841A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866" y="1470457"/>
            <a:ext cx="4313140" cy="501058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5BEDF3C-DC44-2147-BAD8-F9994D16D35A}"/>
              </a:ext>
            </a:extLst>
          </p:cNvPr>
          <p:cNvSpPr txBox="1">
            <a:spLocks/>
          </p:cNvSpPr>
          <p:nvPr/>
        </p:nvSpPr>
        <p:spPr>
          <a:xfrm>
            <a:off x="7741921" y="174206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D1E33BB-C1A7-FA43-87EE-CE99126FF9C6}"/>
              </a:ext>
            </a:extLst>
          </p:cNvPr>
          <p:cNvSpPr txBox="1">
            <a:spLocks/>
          </p:cNvSpPr>
          <p:nvPr/>
        </p:nvSpPr>
        <p:spPr>
          <a:xfrm>
            <a:off x="6630490" y="3185515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D2931EB-C1C3-D84C-B108-9932545E1F97}"/>
              </a:ext>
            </a:extLst>
          </p:cNvPr>
          <p:cNvSpPr txBox="1">
            <a:spLocks/>
          </p:cNvSpPr>
          <p:nvPr/>
        </p:nvSpPr>
        <p:spPr>
          <a:xfrm>
            <a:off x="6591300" y="4913522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E515ADD-C8D0-5E41-BE4D-41DEFB16EC64}"/>
              </a:ext>
            </a:extLst>
          </p:cNvPr>
          <p:cNvSpPr txBox="1">
            <a:spLocks/>
          </p:cNvSpPr>
          <p:nvPr/>
        </p:nvSpPr>
        <p:spPr>
          <a:xfrm>
            <a:off x="8439806" y="5691406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0933975-5251-EC4E-951A-9D944485B67E}"/>
              </a:ext>
            </a:extLst>
          </p:cNvPr>
          <p:cNvSpPr txBox="1">
            <a:spLocks/>
          </p:cNvSpPr>
          <p:nvPr/>
        </p:nvSpPr>
        <p:spPr>
          <a:xfrm>
            <a:off x="10351556" y="4224012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(e)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FB5FCAD-5409-794D-AE10-3F95AB1ED47D}"/>
              </a:ext>
            </a:extLst>
          </p:cNvPr>
          <p:cNvSpPr txBox="1">
            <a:spLocks/>
          </p:cNvSpPr>
          <p:nvPr/>
        </p:nvSpPr>
        <p:spPr>
          <a:xfrm>
            <a:off x="9835519" y="174206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(f)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08CAD1F-1AFB-0948-9F27-A5C35570D837}"/>
              </a:ext>
            </a:extLst>
          </p:cNvPr>
          <p:cNvSpPr txBox="1">
            <a:spLocks/>
          </p:cNvSpPr>
          <p:nvPr/>
        </p:nvSpPr>
        <p:spPr>
          <a:xfrm>
            <a:off x="7890820" y="3840370"/>
            <a:ext cx="715617" cy="788595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16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cell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9F04BFD-5E9A-8941-B7B3-18A37450C563}"/>
              </a:ext>
            </a:extLst>
          </p:cNvPr>
          <p:cNvSpPr txBox="1">
            <a:spLocks/>
          </p:cNvSpPr>
          <p:nvPr/>
        </p:nvSpPr>
        <p:spPr>
          <a:xfrm>
            <a:off x="8593185" y="3672488"/>
            <a:ext cx="1549071" cy="687479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cell</a:t>
            </a:r>
          </a:p>
          <a:p>
            <a:pPr marL="0" indent="0" algn="ctr">
              <a:buNone/>
            </a:pPr>
            <a:endParaRPr lang="en-US" sz="16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CD30D23-9E4B-404A-B84D-0834098F1BFC}"/>
              </a:ext>
            </a:extLst>
          </p:cNvPr>
          <p:cNvSpPr txBox="1">
            <a:spLocks/>
          </p:cNvSpPr>
          <p:nvPr/>
        </p:nvSpPr>
        <p:spPr>
          <a:xfrm>
            <a:off x="10058013" y="5827153"/>
            <a:ext cx="715617" cy="653890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FE2A459-A799-1D4B-8E6A-989DAA44EBC7}"/>
              </a:ext>
            </a:extLst>
          </p:cNvPr>
          <p:cNvSpPr txBox="1">
            <a:spLocks/>
          </p:cNvSpPr>
          <p:nvPr/>
        </p:nvSpPr>
        <p:spPr>
          <a:xfrm>
            <a:off x="6708867" y="1377020"/>
            <a:ext cx="1549071" cy="281106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Dendritic cell</a:t>
            </a:r>
          </a:p>
        </p:txBody>
      </p:sp>
    </p:spTree>
    <p:extLst>
      <p:ext uri="{BB962C8B-B14F-4D97-AF65-F5344CB8AC3E}">
        <p14:creationId xmlns:p14="http://schemas.microsoft.com/office/powerpoint/2010/main" val="1897021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08D7B8-67A4-C949-9A61-C4E0981DB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90" y="1645697"/>
            <a:ext cx="6126479" cy="438934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is more to discover ..........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Dendritic cell recognize pathogens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signaling molecules allow T cell activation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determines which T cell subset it becomes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T cell activate B cell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What signaling molecules are important in converting the B cell to the plasma cell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C77DCE-350F-B64A-AEDB-5FF9867EFBD1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Many more examples being investigated………..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E983E7-A643-A947-A0B4-A5BEC2ADBAAA}"/>
              </a:ext>
            </a:extLst>
          </p:cNvPr>
          <p:cNvSpPr/>
          <p:nvPr/>
        </p:nvSpPr>
        <p:spPr>
          <a:xfrm>
            <a:off x="6708866" y="1245705"/>
            <a:ext cx="4313140" cy="5269396"/>
          </a:xfrm>
          <a:prstGeom prst="rect">
            <a:avLst/>
          </a:prstGeom>
          <a:solidFill>
            <a:srgbClr val="E3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FC478A-CEFA-314E-B0DD-135C3FCF4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866" y="1470457"/>
            <a:ext cx="4313140" cy="501058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1DF71FA-7204-DC4E-A653-471657E4BFD2}"/>
              </a:ext>
            </a:extLst>
          </p:cNvPr>
          <p:cNvSpPr txBox="1">
            <a:spLocks/>
          </p:cNvSpPr>
          <p:nvPr/>
        </p:nvSpPr>
        <p:spPr>
          <a:xfrm>
            <a:off x="7741921" y="174206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6D3730C-C9F0-1C43-B52D-E26AF3362EE5}"/>
              </a:ext>
            </a:extLst>
          </p:cNvPr>
          <p:cNvSpPr txBox="1">
            <a:spLocks/>
          </p:cNvSpPr>
          <p:nvPr/>
        </p:nvSpPr>
        <p:spPr>
          <a:xfrm>
            <a:off x="6630490" y="3185515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20E2E9A-D17A-7A4B-AE0D-CA37A0BB58DE}"/>
              </a:ext>
            </a:extLst>
          </p:cNvPr>
          <p:cNvSpPr txBox="1">
            <a:spLocks/>
          </p:cNvSpPr>
          <p:nvPr/>
        </p:nvSpPr>
        <p:spPr>
          <a:xfrm>
            <a:off x="6591300" y="4913522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067BE2A-E2F4-1B4E-BE35-55FC94C99FE4}"/>
              </a:ext>
            </a:extLst>
          </p:cNvPr>
          <p:cNvSpPr txBox="1">
            <a:spLocks/>
          </p:cNvSpPr>
          <p:nvPr/>
        </p:nvSpPr>
        <p:spPr>
          <a:xfrm>
            <a:off x="8439806" y="5691406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7634B5-3788-D94D-9708-9E525316C7CC}"/>
              </a:ext>
            </a:extLst>
          </p:cNvPr>
          <p:cNvSpPr txBox="1">
            <a:spLocks/>
          </p:cNvSpPr>
          <p:nvPr/>
        </p:nvSpPr>
        <p:spPr>
          <a:xfrm>
            <a:off x="10351556" y="4224012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(e)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6B0F526-E003-AD41-8FF7-27F46CF8E87B}"/>
              </a:ext>
            </a:extLst>
          </p:cNvPr>
          <p:cNvSpPr txBox="1">
            <a:spLocks/>
          </p:cNvSpPr>
          <p:nvPr/>
        </p:nvSpPr>
        <p:spPr>
          <a:xfrm>
            <a:off x="9835519" y="174206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(f)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4408E6B-D226-124D-A4D3-62D75A5B0793}"/>
              </a:ext>
            </a:extLst>
          </p:cNvPr>
          <p:cNvSpPr txBox="1">
            <a:spLocks/>
          </p:cNvSpPr>
          <p:nvPr/>
        </p:nvSpPr>
        <p:spPr>
          <a:xfrm>
            <a:off x="7890820" y="3840370"/>
            <a:ext cx="715617" cy="788595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16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cell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950F54D-4DAF-4D44-8CFB-847005403F58}"/>
              </a:ext>
            </a:extLst>
          </p:cNvPr>
          <p:cNvSpPr txBox="1">
            <a:spLocks/>
          </p:cNvSpPr>
          <p:nvPr/>
        </p:nvSpPr>
        <p:spPr>
          <a:xfrm>
            <a:off x="8593185" y="3672488"/>
            <a:ext cx="1549071" cy="687479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cell</a:t>
            </a:r>
          </a:p>
          <a:p>
            <a:pPr marL="0" indent="0" algn="ctr">
              <a:buNone/>
            </a:pPr>
            <a:endParaRPr lang="en-US" sz="16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AF11D69-841B-8747-9018-452F905560B1}"/>
              </a:ext>
            </a:extLst>
          </p:cNvPr>
          <p:cNvSpPr txBox="1">
            <a:spLocks/>
          </p:cNvSpPr>
          <p:nvPr/>
        </p:nvSpPr>
        <p:spPr>
          <a:xfrm>
            <a:off x="10058013" y="5827153"/>
            <a:ext cx="715617" cy="653890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C2E2E697-6A69-2A42-8E66-BC44970D4DDB}"/>
              </a:ext>
            </a:extLst>
          </p:cNvPr>
          <p:cNvSpPr txBox="1">
            <a:spLocks/>
          </p:cNvSpPr>
          <p:nvPr/>
        </p:nvSpPr>
        <p:spPr>
          <a:xfrm>
            <a:off x="6708867" y="1377020"/>
            <a:ext cx="1549071" cy="281106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Dendritic cell</a:t>
            </a:r>
          </a:p>
        </p:txBody>
      </p:sp>
    </p:spTree>
    <p:extLst>
      <p:ext uri="{BB962C8B-B14F-4D97-AF65-F5344CB8AC3E}">
        <p14:creationId xmlns:p14="http://schemas.microsoft.com/office/powerpoint/2010/main" val="96824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08D7B8-67A4-C949-9A61-C4E0981DB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90" y="1645697"/>
            <a:ext cx="6126479" cy="438934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is more to discover ..........</a:t>
            </a:r>
          </a:p>
          <a:p>
            <a:endParaRPr lang="en-US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Dendritic cell recognize pathogens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signaling molecules allow T cell activation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determines which T cell subset it becomes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T cell activate B cell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signaling molecules are important in converting the B cell to the plasma cell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How does the B cell produced antibody bind and neutralize pathogens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7B16F3-ABF3-AC47-9D95-CC9BF31CD620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Many more examples being investigated………..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938F0C-6107-F740-A070-F423E0328EAB}"/>
              </a:ext>
            </a:extLst>
          </p:cNvPr>
          <p:cNvSpPr/>
          <p:nvPr/>
        </p:nvSpPr>
        <p:spPr>
          <a:xfrm>
            <a:off x="6708866" y="1245705"/>
            <a:ext cx="4313140" cy="5269396"/>
          </a:xfrm>
          <a:prstGeom prst="rect">
            <a:avLst/>
          </a:prstGeom>
          <a:solidFill>
            <a:srgbClr val="E3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BFB4E1-1A93-F845-AD05-BF516BE12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866" y="1470457"/>
            <a:ext cx="4313140" cy="501058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4F4AD1B-8CEB-F949-91ED-40DF791BD4F9}"/>
              </a:ext>
            </a:extLst>
          </p:cNvPr>
          <p:cNvSpPr txBox="1">
            <a:spLocks/>
          </p:cNvSpPr>
          <p:nvPr/>
        </p:nvSpPr>
        <p:spPr>
          <a:xfrm>
            <a:off x="7741921" y="174206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9C834C8-CFA2-FA42-9BD2-17EB819F9B89}"/>
              </a:ext>
            </a:extLst>
          </p:cNvPr>
          <p:cNvSpPr txBox="1">
            <a:spLocks/>
          </p:cNvSpPr>
          <p:nvPr/>
        </p:nvSpPr>
        <p:spPr>
          <a:xfrm>
            <a:off x="6630490" y="3185515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9A84BA7-3904-C147-8501-40E1146AB259}"/>
              </a:ext>
            </a:extLst>
          </p:cNvPr>
          <p:cNvSpPr txBox="1">
            <a:spLocks/>
          </p:cNvSpPr>
          <p:nvPr/>
        </p:nvSpPr>
        <p:spPr>
          <a:xfrm>
            <a:off x="6591300" y="4913522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71FE27A-B61B-2F4D-A877-293936BA3741}"/>
              </a:ext>
            </a:extLst>
          </p:cNvPr>
          <p:cNvSpPr txBox="1">
            <a:spLocks/>
          </p:cNvSpPr>
          <p:nvPr/>
        </p:nvSpPr>
        <p:spPr>
          <a:xfrm>
            <a:off x="8439806" y="5691406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15699A5-8B5D-F642-B910-FF28DE9D1F1A}"/>
              </a:ext>
            </a:extLst>
          </p:cNvPr>
          <p:cNvSpPr txBox="1">
            <a:spLocks/>
          </p:cNvSpPr>
          <p:nvPr/>
        </p:nvSpPr>
        <p:spPr>
          <a:xfrm>
            <a:off x="10351556" y="4224012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(e)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76310B0-8871-2648-A588-2438AF660478}"/>
              </a:ext>
            </a:extLst>
          </p:cNvPr>
          <p:cNvSpPr txBox="1">
            <a:spLocks/>
          </p:cNvSpPr>
          <p:nvPr/>
        </p:nvSpPr>
        <p:spPr>
          <a:xfrm>
            <a:off x="9835519" y="174206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(f)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19509E7-58B2-774C-B006-05AE1FB44CB1}"/>
              </a:ext>
            </a:extLst>
          </p:cNvPr>
          <p:cNvSpPr txBox="1">
            <a:spLocks/>
          </p:cNvSpPr>
          <p:nvPr/>
        </p:nvSpPr>
        <p:spPr>
          <a:xfrm>
            <a:off x="7890820" y="3840370"/>
            <a:ext cx="715617" cy="788595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16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cell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CAEA40A-1847-A94B-ABC8-EA009A1E2CCD}"/>
              </a:ext>
            </a:extLst>
          </p:cNvPr>
          <p:cNvSpPr txBox="1">
            <a:spLocks/>
          </p:cNvSpPr>
          <p:nvPr/>
        </p:nvSpPr>
        <p:spPr>
          <a:xfrm>
            <a:off x="8593185" y="3672488"/>
            <a:ext cx="1549071" cy="687479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cell</a:t>
            </a:r>
          </a:p>
          <a:p>
            <a:pPr marL="0" indent="0" algn="ctr">
              <a:buNone/>
            </a:pPr>
            <a:endParaRPr lang="en-US" sz="16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C806BAC-5F86-634A-ACA4-F823347A4585}"/>
              </a:ext>
            </a:extLst>
          </p:cNvPr>
          <p:cNvSpPr txBox="1">
            <a:spLocks/>
          </p:cNvSpPr>
          <p:nvPr/>
        </p:nvSpPr>
        <p:spPr>
          <a:xfrm>
            <a:off x="10058013" y="5827153"/>
            <a:ext cx="715617" cy="653890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27FBEEA-8A06-F740-9156-17ED32A1A785}"/>
              </a:ext>
            </a:extLst>
          </p:cNvPr>
          <p:cNvSpPr txBox="1">
            <a:spLocks/>
          </p:cNvSpPr>
          <p:nvPr/>
        </p:nvSpPr>
        <p:spPr>
          <a:xfrm>
            <a:off x="6708867" y="1377020"/>
            <a:ext cx="1549071" cy="281106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Dendritic cell</a:t>
            </a:r>
          </a:p>
        </p:txBody>
      </p:sp>
    </p:spTree>
    <p:extLst>
      <p:ext uri="{BB962C8B-B14F-4D97-AF65-F5344CB8AC3E}">
        <p14:creationId xmlns:p14="http://schemas.microsoft.com/office/powerpoint/2010/main" val="2217072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08D7B8-67A4-C949-9A61-C4E0981DB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90" y="1645697"/>
            <a:ext cx="6126479" cy="438934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is more to discover ..........</a:t>
            </a:r>
          </a:p>
          <a:p>
            <a:endParaRPr lang="en-US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Dendritic cell recognize pathogens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signaling molecules allow T cell activation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determines which T cell subset it becomes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T cell activate B cell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signaling molecules are important in converting the B cell to the plasma cell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B cell produced antibody bind and neutralize pathogens</a:t>
            </a:r>
          </a:p>
          <a:p>
            <a:pPr marL="800125" lvl="1" indent="-342910">
              <a:buFont typeface="+mj-lt"/>
              <a:buAutoNum type="alphaL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How does the memory B and memory T cell function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79B53F-5649-0340-866D-153FEE4467F1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Many more examples being investigated………..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1A00BE-DB67-D040-B69C-6780293A0D9C}"/>
              </a:ext>
            </a:extLst>
          </p:cNvPr>
          <p:cNvSpPr/>
          <p:nvPr/>
        </p:nvSpPr>
        <p:spPr>
          <a:xfrm>
            <a:off x="6708866" y="1245705"/>
            <a:ext cx="4313140" cy="5269396"/>
          </a:xfrm>
          <a:prstGeom prst="rect">
            <a:avLst/>
          </a:prstGeom>
          <a:solidFill>
            <a:srgbClr val="E3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644A8F-52B0-6347-AD7D-295FE846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866" y="1470457"/>
            <a:ext cx="4313140" cy="501058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FBC71B4-2901-0C40-85E4-3383CDE85267}"/>
              </a:ext>
            </a:extLst>
          </p:cNvPr>
          <p:cNvSpPr txBox="1">
            <a:spLocks/>
          </p:cNvSpPr>
          <p:nvPr/>
        </p:nvSpPr>
        <p:spPr>
          <a:xfrm>
            <a:off x="7741921" y="174206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5E71C1E-761F-7149-9656-E8A358C561BD}"/>
              </a:ext>
            </a:extLst>
          </p:cNvPr>
          <p:cNvSpPr txBox="1">
            <a:spLocks/>
          </p:cNvSpPr>
          <p:nvPr/>
        </p:nvSpPr>
        <p:spPr>
          <a:xfrm>
            <a:off x="6630490" y="3185515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0AE352D-B996-8A42-AA47-A56F9BADC981}"/>
              </a:ext>
            </a:extLst>
          </p:cNvPr>
          <p:cNvSpPr txBox="1">
            <a:spLocks/>
          </p:cNvSpPr>
          <p:nvPr/>
        </p:nvSpPr>
        <p:spPr>
          <a:xfrm>
            <a:off x="6591300" y="4913522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BAEE76F-A3EE-804F-A114-351E20F571B6}"/>
              </a:ext>
            </a:extLst>
          </p:cNvPr>
          <p:cNvSpPr txBox="1">
            <a:spLocks/>
          </p:cNvSpPr>
          <p:nvPr/>
        </p:nvSpPr>
        <p:spPr>
          <a:xfrm>
            <a:off x="8439806" y="5691406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E04E090-7432-B648-A16C-758B717ADCD1}"/>
              </a:ext>
            </a:extLst>
          </p:cNvPr>
          <p:cNvSpPr txBox="1">
            <a:spLocks/>
          </p:cNvSpPr>
          <p:nvPr/>
        </p:nvSpPr>
        <p:spPr>
          <a:xfrm>
            <a:off x="10351556" y="4224012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(e)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42D91F7-C74C-D24D-8B9B-B8004A99E0D9}"/>
              </a:ext>
            </a:extLst>
          </p:cNvPr>
          <p:cNvSpPr txBox="1">
            <a:spLocks/>
          </p:cNvSpPr>
          <p:nvPr/>
        </p:nvSpPr>
        <p:spPr>
          <a:xfrm>
            <a:off x="9835519" y="1742068"/>
            <a:ext cx="851263" cy="48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(f)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683D839-E1F2-E04C-B581-DDDA3CA4FCF2}"/>
              </a:ext>
            </a:extLst>
          </p:cNvPr>
          <p:cNvSpPr txBox="1">
            <a:spLocks/>
          </p:cNvSpPr>
          <p:nvPr/>
        </p:nvSpPr>
        <p:spPr>
          <a:xfrm>
            <a:off x="7890820" y="3840370"/>
            <a:ext cx="715617" cy="788595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16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cell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D3FA7D4-2402-0F41-B5D4-282B92F817F4}"/>
              </a:ext>
            </a:extLst>
          </p:cNvPr>
          <p:cNvSpPr txBox="1">
            <a:spLocks/>
          </p:cNvSpPr>
          <p:nvPr/>
        </p:nvSpPr>
        <p:spPr>
          <a:xfrm>
            <a:off x="8593185" y="3672488"/>
            <a:ext cx="1549071" cy="687479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cell</a:t>
            </a:r>
          </a:p>
          <a:p>
            <a:pPr marL="0" indent="0" algn="ctr">
              <a:buNone/>
            </a:pPr>
            <a:endParaRPr lang="en-US" sz="1600" dirty="0">
              <a:solidFill>
                <a:srgbClr val="F0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FD68901-8F31-434A-92CE-E4A932227609}"/>
              </a:ext>
            </a:extLst>
          </p:cNvPr>
          <p:cNvSpPr txBox="1">
            <a:spLocks/>
          </p:cNvSpPr>
          <p:nvPr/>
        </p:nvSpPr>
        <p:spPr>
          <a:xfrm>
            <a:off x="10058013" y="5827153"/>
            <a:ext cx="715617" cy="653890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BD1CE3F-7A7E-B844-86D0-DE87394CB143}"/>
              </a:ext>
            </a:extLst>
          </p:cNvPr>
          <p:cNvSpPr txBox="1">
            <a:spLocks/>
          </p:cNvSpPr>
          <p:nvPr/>
        </p:nvSpPr>
        <p:spPr>
          <a:xfrm>
            <a:off x="6708867" y="1377020"/>
            <a:ext cx="1549071" cy="281106"/>
          </a:xfrm>
          <a:prstGeom prst="rect">
            <a:avLst/>
          </a:prstGeom>
          <a:solidFill>
            <a:srgbClr val="E3F2F7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Dendritic cell</a:t>
            </a:r>
          </a:p>
        </p:txBody>
      </p:sp>
    </p:spTree>
    <p:extLst>
      <p:ext uri="{BB962C8B-B14F-4D97-AF65-F5344CB8AC3E}">
        <p14:creationId xmlns:p14="http://schemas.microsoft.com/office/powerpoint/2010/main" val="318079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1B074-E4A8-4B46-B5F8-085EA1A72B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7DC25-EB18-CB43-9E22-B0863905EF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free_text_polls/IOnwhwJBG9bo69DzPpErD">
            <a:extLst>
              <a:ext uri="{FF2B5EF4-FFF2-40B4-BE49-F238E27FC236}">
                <a16:creationId xmlns:a16="http://schemas.microsoft.com/office/drawing/2014/main" id="{409F4789-6948-704D-88A8-0426CCA72A9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1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00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56CE9-C83D-DC4B-838D-DD819BB8E6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D6AFC4-FE2B-354A-9DD4-4201723D77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free_text_polls/tGdHPAi0HDlTtu76jxDOi">
            <a:extLst>
              <a:ext uri="{FF2B5EF4-FFF2-40B4-BE49-F238E27FC236}">
                <a16:creationId xmlns:a16="http://schemas.microsoft.com/office/drawing/2014/main" id="{5C3F4F67-9638-4848-B677-5021CB4C5E0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13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B677-3EFC-4045-862A-AAFBF8E7E5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DD38A-72B4-E642-B20A-48311A2A96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epORCH9Bgk1u9ygalJb7i?flow=Default&amp;onscreen=persist">
            <a:extLst>
              <a:ext uri="{FF2B5EF4-FFF2-40B4-BE49-F238E27FC236}">
                <a16:creationId xmlns:a16="http://schemas.microsoft.com/office/drawing/2014/main" id="{BE6C4E6F-5BED-D94C-9A62-67422C77F18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38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99A1-5D6D-D542-B4EA-2866EACE74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0C8CAB-9B20-B64E-BA98-5D9C809F2D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1pPGccpBK3KOsoO8sUtrg?flow=Default&amp;onscreen=persist">
            <a:extLst>
              <a:ext uri="{FF2B5EF4-FFF2-40B4-BE49-F238E27FC236}">
                <a16:creationId xmlns:a16="http://schemas.microsoft.com/office/drawing/2014/main" id="{D01241C8-7096-F342-AD38-FE06450DBBB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37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393481-AF4F-7144-A64B-CA914668C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7" y="1645697"/>
            <a:ext cx="11594704" cy="4389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Reference</a:t>
            </a:r>
          </a:p>
          <a:p>
            <a:r>
              <a:rPr lang="en-US" sz="2400" dirty="0"/>
              <a:t>Janeway’s Immunology Textbook</a:t>
            </a:r>
          </a:p>
          <a:p>
            <a:pPr marL="0" indent="0">
              <a:buNone/>
            </a:pPr>
            <a:r>
              <a:rPr lang="en-US" sz="2400" dirty="0"/>
              <a:t>Janeway CA Jr, Travers P, </a:t>
            </a:r>
            <a:r>
              <a:rPr lang="en-US" sz="2400" dirty="0" err="1"/>
              <a:t>Walport</a:t>
            </a:r>
            <a:r>
              <a:rPr lang="en-US" sz="2400" dirty="0"/>
              <a:t> M, et al. Immunobiology: The Immune System in Health and Disease. 5th edition. New York: Garland Science; 2001.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72C6CA-19E3-8944-B5B8-2DF254D1A625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Thank you for your participation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931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44C28F2D-E264-F443-B1F3-B964132D9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7EDCE1-CEDB-4248-900E-9BD72BBAF449}"/>
              </a:ext>
            </a:extLst>
          </p:cNvPr>
          <p:cNvSpPr txBox="1">
            <a:spLocks/>
          </p:cNvSpPr>
          <p:nvPr/>
        </p:nvSpPr>
        <p:spPr>
          <a:xfrm>
            <a:off x="391890" y="1645697"/>
            <a:ext cx="11419439" cy="43893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Dendritic cell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5BEA50-E46D-F24D-A8C2-A42DADB62976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Dendritic cell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655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5BEA50-E46D-F24D-A8C2-A42DADB62976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Dendritic cell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099E39-A77F-E74F-9C6B-0D09161DBF6D}"/>
              </a:ext>
            </a:extLst>
          </p:cNvPr>
          <p:cNvSpPr txBox="1">
            <a:spLocks/>
          </p:cNvSpPr>
          <p:nvPr/>
        </p:nvSpPr>
        <p:spPr>
          <a:xfrm>
            <a:off x="391890" y="1645697"/>
            <a:ext cx="5704113" cy="43893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First line of defense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Checks the body for pathogens such as bacteria or virus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193816C9-2484-EC45-B4C0-908F2414D400}"/>
              </a:ext>
            </a:extLst>
          </p:cNvPr>
          <p:cNvSpPr/>
          <p:nvPr/>
        </p:nvSpPr>
        <p:spPr>
          <a:xfrm>
            <a:off x="6882150" y="1358733"/>
            <a:ext cx="4689240" cy="4893321"/>
          </a:xfrm>
          <a:prstGeom prst="teardrop">
            <a:avLst/>
          </a:prstGeom>
          <a:gradFill flip="none" rotWithShape="1">
            <a:gsLst>
              <a:gs pos="0">
                <a:schemeClr val="bg1"/>
              </a:gs>
              <a:gs pos="65000">
                <a:schemeClr val="bg1"/>
              </a:gs>
              <a:gs pos="85000">
                <a:srgbClr val="F4F5F1"/>
              </a:gs>
              <a:gs pos="100000">
                <a:srgbClr val="D8D8D8"/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79C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A61C00-221E-8849-A9C6-498B297DD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32"/>
          <a:stretch/>
        </p:blipFill>
        <p:spPr>
          <a:xfrm>
            <a:off x="8058576" y="2965269"/>
            <a:ext cx="2337802" cy="27373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DBEC38-CA62-1A4D-AE03-5AEDB5FBDBDA}"/>
              </a:ext>
            </a:extLst>
          </p:cNvPr>
          <p:cNvSpPr/>
          <p:nvPr/>
        </p:nvSpPr>
        <p:spPr>
          <a:xfrm>
            <a:off x="8242664" y="5120643"/>
            <a:ext cx="2050868" cy="444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Dendritic cell</a:t>
            </a:r>
          </a:p>
        </p:txBody>
      </p:sp>
    </p:spTree>
    <p:extLst>
      <p:ext uri="{BB962C8B-B14F-4D97-AF65-F5344CB8AC3E}">
        <p14:creationId xmlns:p14="http://schemas.microsoft.com/office/powerpoint/2010/main" val="1963396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F7A729-6B33-C24D-97CA-1165C7192B51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Dendritic cell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993E5-956C-A243-8F16-83A04BAE6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90" y="1645697"/>
            <a:ext cx="5704113" cy="438934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Engulfs bacteria, virus and other pathogens.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E63094-5C3A-1447-8EF2-AA8F7E2C2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88"/>
          <a:stretch/>
        </p:blipFill>
        <p:spPr>
          <a:xfrm>
            <a:off x="7848602" y="1143000"/>
            <a:ext cx="2601549" cy="533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11F36AB-FED7-C346-ACBF-D29632AE5944}"/>
              </a:ext>
            </a:extLst>
          </p:cNvPr>
          <p:cNvSpPr txBox="1">
            <a:spLocks/>
          </p:cNvSpPr>
          <p:nvPr/>
        </p:nvSpPr>
        <p:spPr>
          <a:xfrm>
            <a:off x="7947993" y="1178602"/>
            <a:ext cx="2428461" cy="888739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Pathogen engulfed by dendritic cell</a:t>
            </a:r>
          </a:p>
        </p:txBody>
      </p:sp>
    </p:spTree>
    <p:extLst>
      <p:ext uri="{BB962C8B-B14F-4D97-AF65-F5344CB8AC3E}">
        <p14:creationId xmlns:p14="http://schemas.microsoft.com/office/powerpoint/2010/main" val="3192157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44C28F2D-E264-F443-B1F3-B964132D9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7EDCE1-CEDB-4248-900E-9BD72BBAF449}"/>
              </a:ext>
            </a:extLst>
          </p:cNvPr>
          <p:cNvSpPr txBox="1">
            <a:spLocks/>
          </p:cNvSpPr>
          <p:nvPr/>
        </p:nvSpPr>
        <p:spPr>
          <a:xfrm>
            <a:off x="391890" y="1645697"/>
            <a:ext cx="11419439" cy="43893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Dendritic cell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 cell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CFA66-CDF5-8B4A-ACC8-7116B8E3D17A}"/>
              </a:ext>
            </a:extLst>
          </p:cNvPr>
          <p:cNvSpPr txBox="1"/>
          <p:nvPr/>
        </p:nvSpPr>
        <p:spPr>
          <a:xfrm>
            <a:off x="8019538" y="1075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16CFFA-2FBB-8E46-B17A-95849B373170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Macrophage</a:t>
            </a: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C4AE17-1C76-1B48-AC66-B795BB1D9A1A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 Cell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64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ardrop 10">
            <a:extLst>
              <a:ext uri="{FF2B5EF4-FFF2-40B4-BE49-F238E27FC236}">
                <a16:creationId xmlns:a16="http://schemas.microsoft.com/office/drawing/2014/main" id="{1CA88638-7EBF-D943-818B-E684D7B37C16}"/>
              </a:ext>
            </a:extLst>
          </p:cNvPr>
          <p:cNvSpPr/>
          <p:nvPr/>
        </p:nvSpPr>
        <p:spPr>
          <a:xfrm>
            <a:off x="6882150" y="1358733"/>
            <a:ext cx="4689240" cy="4893321"/>
          </a:xfrm>
          <a:prstGeom prst="teardrop">
            <a:avLst/>
          </a:prstGeom>
          <a:gradFill flip="none" rotWithShape="1">
            <a:gsLst>
              <a:gs pos="0">
                <a:schemeClr val="bg1"/>
              </a:gs>
              <a:gs pos="65000">
                <a:schemeClr val="bg1"/>
              </a:gs>
              <a:gs pos="85000">
                <a:srgbClr val="F4F5F1"/>
              </a:gs>
              <a:gs pos="100000">
                <a:srgbClr val="D8D8D8"/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79C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CFA66-CDF5-8B4A-ACC8-7116B8E3D17A}"/>
              </a:ext>
            </a:extLst>
          </p:cNvPr>
          <p:cNvSpPr txBox="1"/>
          <p:nvPr/>
        </p:nvSpPr>
        <p:spPr>
          <a:xfrm>
            <a:off x="8019538" y="1075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16CFFA-2FBB-8E46-B17A-95849B373170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Macrophage</a:t>
            </a: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C4AE17-1C76-1B48-AC66-B795BB1D9A1A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 Cell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A0E52F-81F6-9A43-A3ED-762EBCEDA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497" y="2692308"/>
            <a:ext cx="2370672" cy="309065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A4BCF0A-5D62-A448-9168-214A11E0EF7C}"/>
              </a:ext>
            </a:extLst>
          </p:cNvPr>
          <p:cNvSpPr txBox="1">
            <a:spLocks/>
          </p:cNvSpPr>
          <p:nvPr/>
        </p:nvSpPr>
        <p:spPr>
          <a:xfrm>
            <a:off x="391888" y="1645697"/>
            <a:ext cx="4689240" cy="43893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Originates in bone marrow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Produces antibodies to kill viruses and bacteria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FBF0FF-DE9D-984C-AA9B-21816FF65272}"/>
              </a:ext>
            </a:extLst>
          </p:cNvPr>
          <p:cNvSpPr/>
          <p:nvPr/>
        </p:nvSpPr>
        <p:spPr>
          <a:xfrm>
            <a:off x="8204267" y="5351304"/>
            <a:ext cx="2050868" cy="444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</a:t>
            </a:r>
          </a:p>
        </p:txBody>
      </p:sp>
    </p:spTree>
    <p:extLst>
      <p:ext uri="{BB962C8B-B14F-4D97-AF65-F5344CB8AC3E}">
        <p14:creationId xmlns:p14="http://schemas.microsoft.com/office/powerpoint/2010/main" val="3166605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DC8677F-A1C8-3546-8E49-94F51EA83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8" y="1645697"/>
            <a:ext cx="4689240" cy="438934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 cell binds antigen (pathogen)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 cell is activated and can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Become plasma B cell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Release antibodies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Become memory B cell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Release antibodies on secondary exposure to pathogen</a:t>
            </a:r>
          </a:p>
          <a:p>
            <a:pPr marL="914428" lvl="2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9AA36-4919-0C44-89F6-3783EC277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451" y="1645694"/>
            <a:ext cx="6877231" cy="41882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F80BBA-922D-BC4C-94AC-4B7AFFBE079F}"/>
              </a:ext>
            </a:extLst>
          </p:cNvPr>
          <p:cNvSpPr txBox="1"/>
          <p:nvPr/>
        </p:nvSpPr>
        <p:spPr>
          <a:xfrm>
            <a:off x="5212082" y="2965269"/>
            <a:ext cx="2826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000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Antigen (pathogen)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D20D80-F37C-D948-8678-D3045CE6DE12}"/>
              </a:ext>
            </a:extLst>
          </p:cNvPr>
          <p:cNvSpPr txBox="1"/>
          <p:nvPr/>
        </p:nvSpPr>
        <p:spPr>
          <a:xfrm>
            <a:off x="7280693" y="4663667"/>
            <a:ext cx="10823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E97222-13FA-5342-8699-1D88EEA53AA4}"/>
              </a:ext>
            </a:extLst>
          </p:cNvPr>
          <p:cNvSpPr txBox="1"/>
          <p:nvPr/>
        </p:nvSpPr>
        <p:spPr>
          <a:xfrm>
            <a:off x="9013374" y="5048077"/>
            <a:ext cx="11551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  <a:p>
            <a:pPr algn="ctr"/>
            <a:r>
              <a:rPr lang="en-US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3F5E17-FEAF-194C-BAEF-04A0E89602F0}"/>
              </a:ext>
            </a:extLst>
          </p:cNvPr>
          <p:cNvSpPr txBox="1"/>
          <p:nvPr/>
        </p:nvSpPr>
        <p:spPr>
          <a:xfrm>
            <a:off x="10392817" y="2740749"/>
            <a:ext cx="9541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</a:p>
          <a:p>
            <a:pPr algn="ctr"/>
            <a:r>
              <a:rPr lang="en-US" dirty="0">
                <a:solidFill>
                  <a:srgbClr val="F0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6E16C6-7428-684B-993A-5A18951E2A5B}"/>
              </a:ext>
            </a:extLst>
          </p:cNvPr>
          <p:cNvSpPr/>
          <p:nvPr/>
        </p:nvSpPr>
        <p:spPr>
          <a:xfrm>
            <a:off x="706" y="130633"/>
            <a:ext cx="12192000" cy="735227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79A5DF"/>
                  </a:solidFill>
                </a:ln>
                <a:solidFill>
                  <a:srgbClr val="79C3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 Cell</a:t>
            </a:r>
            <a:endParaRPr lang="en-US" dirty="0">
              <a:ln>
                <a:solidFill>
                  <a:srgbClr val="79A5DF"/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44BC4C-1A32-E140-B190-AD25784073EC}"/>
              </a:ext>
            </a:extLst>
          </p:cNvPr>
          <p:cNvSpPr/>
          <p:nvPr/>
        </p:nvSpPr>
        <p:spPr>
          <a:xfrm>
            <a:off x="8403427" y="1645694"/>
            <a:ext cx="137160" cy="418826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E99E386-2F12-7243-A364-5C5A69622C5F}"/>
              </a:ext>
            </a:extLst>
          </p:cNvPr>
          <p:cNvSpPr txBox="1">
            <a:spLocks/>
          </p:cNvSpPr>
          <p:nvPr/>
        </p:nvSpPr>
        <p:spPr>
          <a:xfrm>
            <a:off x="5121514" y="1760701"/>
            <a:ext cx="3199546" cy="678901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cell antibody interacts with antigen on pathogen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0C4F4DF-63A7-0C48-A866-97C6AD507294}"/>
              </a:ext>
            </a:extLst>
          </p:cNvPr>
          <p:cNvSpPr txBox="1">
            <a:spLocks/>
          </p:cNvSpPr>
          <p:nvPr/>
        </p:nvSpPr>
        <p:spPr>
          <a:xfrm>
            <a:off x="8622955" y="1749851"/>
            <a:ext cx="3199546" cy="678901"/>
          </a:xfrm>
          <a:prstGeom prst="rect">
            <a:avLst/>
          </a:prstGeom>
          <a:solidFill>
            <a:srgbClr val="79C3D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of Plasma cell and Memory B cell </a:t>
            </a:r>
          </a:p>
        </p:txBody>
      </p:sp>
    </p:spTree>
    <p:extLst>
      <p:ext uri="{BB962C8B-B14F-4D97-AF65-F5344CB8AC3E}">
        <p14:creationId xmlns:p14="http://schemas.microsoft.com/office/powerpoint/2010/main" val="633927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4539</TotalTime>
  <Words>1497</Words>
  <Application>Microsoft Macintosh PowerPoint</Application>
  <PresentationFormat>Widescreen</PresentationFormat>
  <Paragraphs>353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Stronger together: Diversity in the Immune System </dc:title>
  <dc:creator>Orchi Anannya</dc:creator>
  <cp:lastModifiedBy>Orchi Anannya</cp:lastModifiedBy>
  <cp:revision>72</cp:revision>
  <dcterms:created xsi:type="dcterms:W3CDTF">2021-04-06T03:43:48Z</dcterms:created>
  <dcterms:modified xsi:type="dcterms:W3CDTF">2021-04-25T21:46:31Z</dcterms:modified>
</cp:coreProperties>
</file>